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4"/>
  </p:notesMasterIdLst>
  <p:sldIdLst>
    <p:sldId id="256" r:id="rId2"/>
    <p:sldId id="257" r:id="rId3"/>
    <p:sldId id="259" r:id="rId4"/>
    <p:sldId id="264" r:id="rId5"/>
    <p:sldId id="265" r:id="rId6"/>
    <p:sldId id="267" r:id="rId7"/>
    <p:sldId id="268" r:id="rId8"/>
    <p:sldId id="269" r:id="rId9"/>
    <p:sldId id="270" r:id="rId10"/>
    <p:sldId id="271" r:id="rId11"/>
    <p:sldId id="272" r:id="rId12"/>
    <p:sldId id="27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8E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7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1260E5-B885-45FE-A0C3-00DFD39E5E69}" type="datetimeFigureOut">
              <a:rPr lang="lt-LT" smtClean="0"/>
              <a:t>2013.10.27</a:t>
            </a:fld>
            <a:endParaRPr lang="lt-L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073060-2684-42D3-BFA2-81F39CA1702B}" type="slidenum">
              <a:rPr lang="lt-LT" smtClean="0"/>
              <a:t>‹#›</a:t>
            </a:fld>
            <a:endParaRPr lang="lt-LT"/>
          </a:p>
        </p:txBody>
      </p:sp>
    </p:spTree>
    <p:extLst>
      <p:ext uri="{BB962C8B-B14F-4D97-AF65-F5344CB8AC3E}">
        <p14:creationId xmlns:p14="http://schemas.microsoft.com/office/powerpoint/2010/main" val="2468843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7073060-2684-42D3-BFA2-81F39CA1702B}" type="slidenum">
              <a:rPr lang="lt-LT" smtClean="0"/>
              <a:t>1</a:t>
            </a:fld>
            <a:endParaRPr lang="lt-LT"/>
          </a:p>
        </p:txBody>
      </p:sp>
    </p:spTree>
    <p:extLst>
      <p:ext uri="{BB962C8B-B14F-4D97-AF65-F5344CB8AC3E}">
        <p14:creationId xmlns:p14="http://schemas.microsoft.com/office/powerpoint/2010/main" val="11749028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7073060-2684-42D3-BFA2-81F39CA1702B}" type="slidenum">
              <a:rPr lang="lt-LT" smtClean="0"/>
              <a:t>12</a:t>
            </a:fld>
            <a:endParaRPr lang="lt-LT"/>
          </a:p>
        </p:txBody>
      </p:sp>
    </p:spTree>
    <p:extLst>
      <p:ext uri="{BB962C8B-B14F-4D97-AF65-F5344CB8AC3E}">
        <p14:creationId xmlns:p14="http://schemas.microsoft.com/office/powerpoint/2010/main" val="4162065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7073060-2684-42D3-BFA2-81F39CA1702B}" type="slidenum">
              <a:rPr lang="lt-LT" smtClean="0"/>
              <a:t>4</a:t>
            </a:fld>
            <a:endParaRPr lang="lt-LT"/>
          </a:p>
        </p:txBody>
      </p:sp>
    </p:spTree>
    <p:extLst>
      <p:ext uri="{BB962C8B-B14F-4D97-AF65-F5344CB8AC3E}">
        <p14:creationId xmlns:p14="http://schemas.microsoft.com/office/powerpoint/2010/main" val="4162065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7073060-2684-42D3-BFA2-81F39CA1702B}" type="slidenum">
              <a:rPr lang="lt-LT" smtClean="0"/>
              <a:t>5</a:t>
            </a:fld>
            <a:endParaRPr lang="lt-LT"/>
          </a:p>
        </p:txBody>
      </p:sp>
    </p:spTree>
    <p:extLst>
      <p:ext uri="{BB962C8B-B14F-4D97-AF65-F5344CB8AC3E}">
        <p14:creationId xmlns:p14="http://schemas.microsoft.com/office/powerpoint/2010/main" val="4162065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7073060-2684-42D3-BFA2-81F39CA1702B}" type="slidenum">
              <a:rPr lang="lt-LT" smtClean="0"/>
              <a:t>6</a:t>
            </a:fld>
            <a:endParaRPr lang="lt-LT"/>
          </a:p>
        </p:txBody>
      </p:sp>
    </p:spTree>
    <p:extLst>
      <p:ext uri="{BB962C8B-B14F-4D97-AF65-F5344CB8AC3E}">
        <p14:creationId xmlns:p14="http://schemas.microsoft.com/office/powerpoint/2010/main" val="4162065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7073060-2684-42D3-BFA2-81F39CA1702B}" type="slidenum">
              <a:rPr lang="lt-LT" smtClean="0"/>
              <a:t>7</a:t>
            </a:fld>
            <a:endParaRPr lang="lt-LT"/>
          </a:p>
        </p:txBody>
      </p:sp>
    </p:spTree>
    <p:extLst>
      <p:ext uri="{BB962C8B-B14F-4D97-AF65-F5344CB8AC3E}">
        <p14:creationId xmlns:p14="http://schemas.microsoft.com/office/powerpoint/2010/main" val="4162065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7073060-2684-42D3-BFA2-81F39CA1702B}" type="slidenum">
              <a:rPr lang="lt-LT" smtClean="0"/>
              <a:t>8</a:t>
            </a:fld>
            <a:endParaRPr lang="lt-LT"/>
          </a:p>
        </p:txBody>
      </p:sp>
    </p:spTree>
    <p:extLst>
      <p:ext uri="{BB962C8B-B14F-4D97-AF65-F5344CB8AC3E}">
        <p14:creationId xmlns:p14="http://schemas.microsoft.com/office/powerpoint/2010/main" val="4162065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7073060-2684-42D3-BFA2-81F39CA1702B}" type="slidenum">
              <a:rPr lang="lt-LT" smtClean="0"/>
              <a:t>9</a:t>
            </a:fld>
            <a:endParaRPr lang="lt-LT"/>
          </a:p>
        </p:txBody>
      </p:sp>
    </p:spTree>
    <p:extLst>
      <p:ext uri="{BB962C8B-B14F-4D97-AF65-F5344CB8AC3E}">
        <p14:creationId xmlns:p14="http://schemas.microsoft.com/office/powerpoint/2010/main" val="4162065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7073060-2684-42D3-BFA2-81F39CA1702B}" type="slidenum">
              <a:rPr lang="lt-LT" smtClean="0"/>
              <a:t>10</a:t>
            </a:fld>
            <a:endParaRPr lang="lt-LT"/>
          </a:p>
        </p:txBody>
      </p:sp>
    </p:spTree>
    <p:extLst>
      <p:ext uri="{BB962C8B-B14F-4D97-AF65-F5344CB8AC3E}">
        <p14:creationId xmlns:p14="http://schemas.microsoft.com/office/powerpoint/2010/main" val="4162065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A7073060-2684-42D3-BFA2-81F39CA1702B}" type="slidenum">
              <a:rPr lang="lt-LT" smtClean="0"/>
              <a:t>11</a:t>
            </a:fld>
            <a:endParaRPr lang="lt-LT"/>
          </a:p>
        </p:txBody>
      </p:sp>
    </p:spTree>
    <p:extLst>
      <p:ext uri="{BB962C8B-B14F-4D97-AF65-F5344CB8AC3E}">
        <p14:creationId xmlns:p14="http://schemas.microsoft.com/office/powerpoint/2010/main" val="41620658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5787972"/>
            <a:ext cx="9147765" cy="1077115"/>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5C8E26"/>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C9CF47F-1F4D-45A2-B717-962E1D04EDC8}" type="datetimeFigureOut">
              <a:rPr lang="en-US" smtClean="0"/>
              <a:t>10/27/2013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7365AB8-C4B9-4D5A-A883-A0BD10B60C7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9CF47F-1F4D-45A2-B717-962E1D04EDC8}" type="datetimeFigureOut">
              <a:rPr lang="en-US" smtClean="0"/>
              <a:t>10/27/2013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365AB8-C4B9-4D5A-A883-A0BD10B60C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9CF47F-1F4D-45A2-B717-962E1D04EDC8}" type="datetimeFigureOut">
              <a:rPr lang="en-US" smtClean="0"/>
              <a:t>10/27/2013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365AB8-C4B9-4D5A-A883-A0BD10B60C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C9CF47F-1F4D-45A2-B717-962E1D04EDC8}" type="datetimeFigureOut">
              <a:rPr lang="en-US" smtClean="0"/>
              <a:t>10/27/2013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365AB8-C4B9-4D5A-A883-A0BD10B60C7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C9CF47F-1F4D-45A2-B717-962E1D04EDC8}" type="datetimeFigureOut">
              <a:rPr lang="en-US" smtClean="0"/>
              <a:t>10/27/2013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365AB8-C4B9-4D5A-A883-A0BD10B60C7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C9CF47F-1F4D-45A2-B717-962E1D04EDC8}" type="datetimeFigureOut">
              <a:rPr lang="en-US" smtClean="0"/>
              <a:t>10/27/2013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7365AB8-C4B9-4D5A-A883-A0BD10B60C7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C9CF47F-1F4D-45A2-B717-962E1D04EDC8}" type="datetimeFigureOut">
              <a:rPr lang="en-US" smtClean="0"/>
              <a:t>10/27/2013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7365AB8-C4B9-4D5A-A883-A0BD10B60C7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C9CF47F-1F4D-45A2-B717-962E1D04EDC8}" type="datetimeFigureOut">
              <a:rPr lang="en-US" smtClean="0"/>
              <a:t>10/27/2013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7365AB8-C4B9-4D5A-A883-A0BD10B60C7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C9CF47F-1F4D-45A2-B717-962E1D04EDC8}" type="datetimeFigureOut">
              <a:rPr lang="en-US" smtClean="0"/>
              <a:t>10/27/2013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7365AB8-C4B9-4D5A-A883-A0BD10B60C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C9CF47F-1F4D-45A2-B717-962E1D04EDC8}" type="datetimeFigureOut">
              <a:rPr lang="en-US" smtClean="0"/>
              <a:t>10/27/2013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7365AB8-C4B9-4D5A-A883-A0BD10B60C7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C9CF47F-1F4D-45A2-B717-962E1D04EDC8}" type="datetimeFigureOut">
              <a:rPr lang="en-US" smtClean="0"/>
              <a:t>10/27/2013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7365AB8-C4B9-4D5A-A883-A0BD10B60C7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5C8E26"/>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C9CF47F-1F4D-45A2-B717-962E1D04EDC8}" type="datetimeFigureOut">
              <a:rPr lang="en-US" smtClean="0"/>
              <a:t>10/27/2013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7365AB8-C4B9-4D5A-A883-A0BD10B60C7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752600"/>
            <a:ext cx="7753558" cy="2491381"/>
          </a:xfrm>
        </p:spPr>
        <p:txBody>
          <a:bodyPr>
            <a:normAutofit fontScale="90000"/>
          </a:bodyPr>
          <a:lstStyle/>
          <a:p>
            <a:r>
              <a:rPr lang="lv-LV" sz="2400" dirty="0" smtClean="0"/>
              <a:t/>
            </a:r>
            <a:br>
              <a:rPr lang="lv-LV" sz="2400" dirty="0" smtClean="0"/>
            </a:br>
            <a:r>
              <a:rPr lang="lv-LV" sz="2000" dirty="0" smtClean="0"/>
              <a:t>EU </a:t>
            </a:r>
            <a:r>
              <a:rPr lang="lv-LV" sz="2000" dirty="0" err="1" smtClean="0"/>
              <a:t>Lifelong</a:t>
            </a:r>
            <a:r>
              <a:rPr lang="lv-LV" sz="2000" dirty="0" smtClean="0"/>
              <a:t> </a:t>
            </a:r>
            <a:r>
              <a:rPr lang="lv-LV" sz="2000" dirty="0" err="1" smtClean="0"/>
              <a:t>Learning</a:t>
            </a:r>
            <a:r>
              <a:rPr lang="lv-LV" sz="2000" dirty="0" smtClean="0"/>
              <a:t> </a:t>
            </a:r>
            <a:r>
              <a:rPr lang="lv-LV" sz="2000" dirty="0" err="1" smtClean="0"/>
              <a:t>Programme</a:t>
            </a:r>
            <a:r>
              <a:rPr lang="lv-LV" sz="2000" dirty="0" smtClean="0"/>
              <a:t>, KA4 </a:t>
            </a:r>
            <a:r>
              <a:rPr lang="lv-LV" sz="2000" dirty="0" err="1" smtClean="0"/>
              <a:t>project</a:t>
            </a:r>
            <a:r>
              <a:rPr lang="lv-LV" sz="2000" dirty="0" smtClean="0"/>
              <a:t/>
            </a:r>
            <a:br>
              <a:rPr lang="lv-LV" sz="2000" dirty="0" smtClean="0"/>
            </a:br>
            <a:r>
              <a:rPr lang="lv-LV" sz="2400" dirty="0" smtClean="0"/>
              <a:t/>
            </a:r>
            <a:br>
              <a:rPr lang="lv-LV" sz="2400" dirty="0" smtClean="0"/>
            </a:br>
            <a:r>
              <a:rPr lang="lv-LV" sz="3200" b="1" i="1" dirty="0" err="1" smtClean="0"/>
              <a:t>Dissemination</a:t>
            </a:r>
            <a:r>
              <a:rPr lang="lv-LV" sz="3200" b="1" i="1" dirty="0" smtClean="0"/>
              <a:t> </a:t>
            </a:r>
            <a:r>
              <a:rPr lang="lv-LV" sz="3200" b="1" i="1" dirty="0" err="1" smtClean="0"/>
              <a:t>and</a:t>
            </a:r>
            <a:r>
              <a:rPr lang="lv-LV" sz="3200" b="1" i="1" dirty="0" smtClean="0"/>
              <a:t> </a:t>
            </a:r>
            <a:r>
              <a:rPr lang="lv-LV" sz="3200" b="1" i="1" dirty="0" err="1" smtClean="0"/>
              <a:t>Exploitation</a:t>
            </a:r>
            <a:r>
              <a:rPr lang="lv-LV" sz="3200" b="1" i="1" dirty="0" smtClean="0"/>
              <a:t> </a:t>
            </a:r>
            <a:r>
              <a:rPr lang="lv-LV" sz="3200" b="1" i="1" dirty="0" err="1" smtClean="0"/>
              <a:t>via</a:t>
            </a:r>
            <a:r>
              <a:rPr lang="lv-LV" sz="3200" b="1" i="1" dirty="0" smtClean="0"/>
              <a:t> </a:t>
            </a:r>
            <a:r>
              <a:rPr lang="lv-LV" sz="3200" b="1" i="1" dirty="0" err="1" smtClean="0"/>
              <a:t>Libraries</a:t>
            </a:r>
            <a:r>
              <a:rPr lang="lv-LV" sz="3200" b="1" i="1" dirty="0" smtClean="0"/>
              <a:t> – </a:t>
            </a:r>
            <a:r>
              <a:rPr lang="lv-LV" sz="3200" b="1" i="1" dirty="0" err="1" smtClean="0"/>
              <a:t>for</a:t>
            </a:r>
            <a:r>
              <a:rPr lang="lv-LV" sz="3200" b="1" i="1" dirty="0" smtClean="0"/>
              <a:t> </a:t>
            </a:r>
            <a:r>
              <a:rPr lang="lv-LV" sz="3200" b="1" i="1" dirty="0" err="1" smtClean="0"/>
              <a:t>Success</a:t>
            </a:r>
            <a:r>
              <a:rPr lang="lv-LV" sz="3200" b="1" i="1" dirty="0" smtClean="0"/>
              <a:t> </a:t>
            </a:r>
            <a:r>
              <a:rPr lang="lv-LV" sz="3200" b="1" i="1" dirty="0" err="1" smtClean="0"/>
              <a:t>and</a:t>
            </a:r>
            <a:r>
              <a:rPr lang="lv-LV" sz="3200" b="1" i="1" dirty="0" smtClean="0"/>
              <a:t> </a:t>
            </a:r>
            <a:r>
              <a:rPr lang="lv-LV" sz="3200" b="1" i="1" dirty="0" err="1" smtClean="0"/>
              <a:t>Sustainability</a:t>
            </a:r>
            <a:r>
              <a:rPr lang="lv-LV" sz="3200" b="1" i="1" dirty="0" smtClean="0"/>
              <a:t> </a:t>
            </a:r>
            <a:r>
              <a:rPr lang="lv-LV" sz="3200" b="1" i="1" dirty="0" err="1" smtClean="0"/>
              <a:t>of</a:t>
            </a:r>
            <a:r>
              <a:rPr lang="lv-LV" sz="3200" b="1" i="1" dirty="0" smtClean="0"/>
              <a:t> LLP </a:t>
            </a:r>
            <a:r>
              <a:rPr lang="lv-LV" sz="3200" b="1" i="1" dirty="0" err="1" smtClean="0"/>
              <a:t>Results</a:t>
            </a:r>
            <a:r>
              <a:rPr lang="lv-LV" sz="3200" dirty="0" smtClean="0"/>
              <a:t/>
            </a:r>
            <a:br>
              <a:rPr lang="lv-LV" sz="3200" dirty="0" smtClean="0"/>
            </a:br>
            <a:r>
              <a:rPr lang="lv-LV" sz="3200" dirty="0" smtClean="0"/>
              <a:t>                   </a:t>
            </a:r>
            <a:r>
              <a:rPr lang="lv-LV" sz="2000" dirty="0" err="1" smtClean="0"/>
              <a:t>November</a:t>
            </a:r>
            <a:r>
              <a:rPr lang="lv-LV" sz="2000" dirty="0" smtClean="0"/>
              <a:t> 2012 – </a:t>
            </a:r>
            <a:r>
              <a:rPr lang="lv-LV" sz="2000" dirty="0" err="1" smtClean="0"/>
              <a:t>October</a:t>
            </a:r>
            <a:r>
              <a:rPr lang="lv-LV" sz="2000" dirty="0" smtClean="0"/>
              <a:t> 2014</a:t>
            </a:r>
            <a:r>
              <a:rPr lang="lv-LV" sz="3200" dirty="0" smtClean="0"/>
              <a:t>                                      </a:t>
            </a:r>
            <a:endParaRPr lang="en-US" sz="3200" dirty="0"/>
          </a:p>
        </p:txBody>
      </p:sp>
      <p:sp>
        <p:nvSpPr>
          <p:cNvPr id="3" name="Subtitle 2"/>
          <p:cNvSpPr>
            <a:spLocks noGrp="1"/>
          </p:cNvSpPr>
          <p:nvPr>
            <p:ph type="subTitle" idx="1"/>
          </p:nvPr>
        </p:nvSpPr>
        <p:spPr>
          <a:xfrm>
            <a:off x="1981200" y="5795045"/>
            <a:ext cx="6934200" cy="1199704"/>
          </a:xfrm>
        </p:spPr>
        <p:txBody>
          <a:bodyPr/>
          <a:lstStyle/>
          <a:p>
            <a:endParaRPr lang="lv-LV" dirty="0" smtClean="0"/>
          </a:p>
          <a:p>
            <a:pPr algn="r"/>
            <a:r>
              <a:rPr lang="lv-LV" sz="1600" dirty="0" smtClean="0"/>
              <a:t>531194-LLP-2012-LV-KA4-KA4MP</a:t>
            </a:r>
            <a:endParaRPr lang="en-US" sz="16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400" y="152400"/>
            <a:ext cx="3581410" cy="14859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4343400"/>
            <a:ext cx="1066800" cy="1066800"/>
          </a:xfrm>
          <a:prstGeom prst="rect">
            <a:avLst/>
          </a:prstGeom>
        </p:spPr>
      </p:pic>
      <p:sp>
        <p:nvSpPr>
          <p:cNvPr id="7" name="Rectangle 6"/>
          <p:cNvSpPr/>
          <p:nvPr/>
        </p:nvSpPr>
        <p:spPr>
          <a:xfrm>
            <a:off x="1828800" y="4876800"/>
            <a:ext cx="3895618" cy="369332"/>
          </a:xfrm>
          <a:prstGeom prst="rect">
            <a:avLst/>
          </a:prstGeom>
        </p:spPr>
        <p:txBody>
          <a:bodyPr wrap="none">
            <a:spAutoFit/>
          </a:bodyPr>
          <a:lstStyle/>
          <a:p>
            <a:r>
              <a:rPr lang="en-US" b="1" i="1" dirty="0">
                <a:solidFill>
                  <a:schemeClr val="accent3">
                    <a:lumMod val="50000"/>
                  </a:schemeClr>
                </a:solidFill>
              </a:rPr>
              <a:t>Social Innovation Fund, Lithuania</a:t>
            </a:r>
            <a:endParaRPr lang="lt-LT" b="1" i="1" dirty="0">
              <a:solidFill>
                <a:schemeClr val="accent3">
                  <a:lumMod val="50000"/>
                </a:schemeClr>
              </a:solidFill>
            </a:endParaRPr>
          </a:p>
        </p:txBody>
      </p:sp>
      <p:pic>
        <p:nvPicPr>
          <p:cNvPr id="8"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l="15134" t="14505" r="22322" b="28976"/>
          <a:stretch/>
        </p:blipFill>
        <p:spPr bwMode="auto">
          <a:xfrm>
            <a:off x="3145" y="5943600"/>
            <a:ext cx="2889309"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4480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1" y="76200"/>
            <a:ext cx="9067799" cy="4191000"/>
          </a:xfrm>
        </p:spPr>
        <p:txBody>
          <a:bodyPr>
            <a:normAutofit/>
          </a:bodyPr>
          <a:lstStyle/>
          <a:p>
            <a:pPr marL="109728" indent="0">
              <a:lnSpc>
                <a:spcPct val="120000"/>
              </a:lnSpc>
              <a:spcBef>
                <a:spcPts val="600"/>
              </a:spcBef>
              <a:spcAft>
                <a:spcPts val="600"/>
              </a:spcAft>
              <a:buNone/>
            </a:pPr>
            <a:r>
              <a:rPr lang="en-GB" sz="2000" dirty="0"/>
              <a:t>The </a:t>
            </a:r>
            <a:r>
              <a:rPr lang="en-GB" sz="2000" u="sng" dirty="0">
                <a:effectLst>
                  <a:outerShdw blurRad="38100" dist="38100" dir="2700000" algn="tl">
                    <a:srgbClr val="000000">
                      <a:alpha val="43137"/>
                    </a:srgbClr>
                  </a:outerShdw>
                </a:effectLst>
              </a:rPr>
              <a:t>dissemination toolkit</a:t>
            </a:r>
            <a:r>
              <a:rPr lang="en-GB" sz="2000" dirty="0"/>
              <a:t> is a large one. The mechanisms available to spread the output of a project are numerous. </a:t>
            </a:r>
            <a:endParaRPr lang="lt-LT" sz="2000" dirty="0"/>
          </a:p>
          <a:p>
            <a:pPr marL="109728" indent="0">
              <a:lnSpc>
                <a:spcPct val="120000"/>
              </a:lnSpc>
              <a:spcBef>
                <a:spcPts val="600"/>
              </a:spcBef>
              <a:spcAft>
                <a:spcPts val="600"/>
              </a:spcAft>
              <a:buNone/>
            </a:pPr>
            <a:r>
              <a:rPr lang="en-GB" sz="2000" dirty="0"/>
              <a:t>The most popular are </a:t>
            </a:r>
            <a:r>
              <a:rPr lang="en-GB" sz="2000" b="1" dirty="0"/>
              <a:t>printed materials, DVD</a:t>
            </a:r>
            <a:r>
              <a:rPr lang="en-GB" sz="2000" dirty="0"/>
              <a:t> and </a:t>
            </a:r>
            <a:r>
              <a:rPr lang="en-GB" sz="2000" b="1" dirty="0"/>
              <a:t>web-sites.</a:t>
            </a:r>
            <a:r>
              <a:rPr lang="en-GB" sz="2000" dirty="0"/>
              <a:t> </a:t>
            </a:r>
            <a:endParaRPr lang="lt-LT" sz="2000" dirty="0"/>
          </a:p>
          <a:p>
            <a:pPr marL="109728" indent="0">
              <a:lnSpc>
                <a:spcPct val="120000"/>
              </a:lnSpc>
              <a:spcBef>
                <a:spcPts val="600"/>
              </a:spcBef>
              <a:spcAft>
                <a:spcPts val="600"/>
              </a:spcAft>
              <a:buNone/>
            </a:pPr>
            <a:r>
              <a:rPr lang="en-GB" sz="2000" b="1" dirty="0"/>
              <a:t>Print publications</a:t>
            </a:r>
            <a:r>
              <a:rPr lang="en-GB" sz="2000" dirty="0"/>
              <a:t> and </a:t>
            </a:r>
            <a:r>
              <a:rPr lang="en-GB" sz="2000" b="1" dirty="0"/>
              <a:t>DVD</a:t>
            </a:r>
            <a:r>
              <a:rPr lang="en-GB" sz="2000" dirty="0"/>
              <a:t> are a popular dissemination </a:t>
            </a:r>
            <a:r>
              <a:rPr lang="en-GB" sz="2000" dirty="0" smtClean="0"/>
              <a:t>tool</a:t>
            </a:r>
            <a:r>
              <a:rPr lang="lt-LT" sz="2000" dirty="0" smtClean="0"/>
              <a:t>.</a:t>
            </a:r>
            <a:r>
              <a:rPr lang="en-GB" sz="2000" dirty="0" smtClean="0"/>
              <a:t> </a:t>
            </a:r>
            <a:r>
              <a:rPr lang="en-GB" sz="2000" dirty="0"/>
              <a:t>Most of the project managers keep a </a:t>
            </a:r>
            <a:r>
              <a:rPr lang="en-GB" sz="2000" b="1" dirty="0"/>
              <a:t>mailing list </a:t>
            </a:r>
            <a:r>
              <a:rPr lang="en-GB" sz="2000" dirty="0"/>
              <a:t>– both postal and electronic – containing a list of recipients who are interested in the project, such as policy-makers, civil society organisations, </a:t>
            </a:r>
            <a:r>
              <a:rPr lang="en-GB" sz="2000" dirty="0" smtClean="0"/>
              <a:t>sectorial </a:t>
            </a:r>
            <a:r>
              <a:rPr lang="en-GB" sz="2000" dirty="0"/>
              <a:t>bodies, educational institutions, academics and </a:t>
            </a:r>
            <a:r>
              <a:rPr lang="en-GB" sz="2000" dirty="0" smtClean="0"/>
              <a:t>students.</a:t>
            </a:r>
            <a:endParaRPr lang="en-GB" sz="2000" b="1" i="1" dirty="0" smtClean="0">
              <a:solidFill>
                <a:schemeClr val="accent5">
                  <a:lumMod val="75000"/>
                </a:schemeClr>
              </a:solidFill>
              <a:effectLst>
                <a:outerShdw blurRad="38100" dist="38100" dir="2700000" algn="tl">
                  <a:srgbClr val="000000">
                    <a:alpha val="43137"/>
                  </a:srgbClr>
                </a:outerShdw>
              </a:effectLst>
            </a:endParaRPr>
          </a:p>
          <a:p>
            <a:pPr>
              <a:buClr>
                <a:srgbClr val="C00000"/>
              </a:buClr>
              <a:buFont typeface="Wingdings" pitchFamily="2" charset="2"/>
              <a:buChar char="§"/>
            </a:pPr>
            <a:endParaRPr lang="lt-LT"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790" y="5943600"/>
            <a:ext cx="2362210" cy="980063"/>
          </a:xfrm>
          <a:prstGeom prst="rect">
            <a:avLst/>
          </a:prstGeom>
        </p:spPr>
      </p:pic>
      <p:sp>
        <p:nvSpPr>
          <p:cNvPr id="7" name="Rectangle 6"/>
          <p:cNvSpPr/>
          <p:nvPr/>
        </p:nvSpPr>
        <p:spPr>
          <a:xfrm>
            <a:off x="152400" y="3962400"/>
            <a:ext cx="8915400" cy="1477328"/>
          </a:xfrm>
          <a:prstGeom prst="rect">
            <a:avLst/>
          </a:prstGeom>
          <a:solidFill>
            <a:srgbClr val="5C8E2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3">
            <a:schemeClr val="accent5"/>
          </a:fillRef>
          <a:effectRef idx="2">
            <a:schemeClr val="accent5"/>
          </a:effectRef>
          <a:fontRef idx="minor">
            <a:schemeClr val="lt1"/>
          </a:fontRef>
        </p:style>
        <p:txBody>
          <a:bodyPr wrap="square">
            <a:spAutoFit/>
          </a:bodyPr>
          <a:lstStyle/>
          <a:p>
            <a:pPr algn="ctr"/>
            <a:endParaRPr lang="en-GB" i="1" dirty="0" smtClean="0"/>
          </a:p>
          <a:p>
            <a:pPr algn="ctr"/>
            <a:r>
              <a:rPr lang="en-GB" i="1" dirty="0"/>
              <a:t>Within Di-XL project we try to find out the way of making the printed materials and DVD easier-accessible for the customers in the libraries</a:t>
            </a:r>
            <a:r>
              <a:rPr lang="en-GB" i="1" dirty="0" smtClean="0"/>
              <a:t>.</a:t>
            </a:r>
          </a:p>
          <a:p>
            <a:pPr algn="ctr"/>
            <a:r>
              <a:rPr lang="en-GB" i="1" dirty="0" smtClean="0"/>
              <a:t> In </a:t>
            </a:r>
            <a:r>
              <a:rPr lang="en-GB" i="1" dirty="0"/>
              <a:t>this case each printed material and DVD have to have the ISBN number</a:t>
            </a:r>
            <a:r>
              <a:rPr lang="en-GB" i="1" dirty="0" smtClean="0"/>
              <a:t>.</a:t>
            </a:r>
            <a:endParaRPr lang="lt-LT" dirty="0"/>
          </a:p>
          <a:p>
            <a:pPr algn="ctr"/>
            <a:endParaRPr lang="lt-LT" dirty="0"/>
          </a:p>
        </p:txBody>
      </p:sp>
      <p:pic>
        <p:nvPicPr>
          <p:cNvPr id="6"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15134" t="14505" r="22322" b="28976"/>
          <a:stretch/>
        </p:blipFill>
        <p:spPr bwMode="auto">
          <a:xfrm>
            <a:off x="3145" y="5943600"/>
            <a:ext cx="2889309"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9319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40" y="381000"/>
            <a:ext cx="9067799" cy="3657600"/>
          </a:xfrm>
        </p:spPr>
        <p:txBody>
          <a:bodyPr>
            <a:normAutofit fontScale="77500" lnSpcReduction="20000"/>
          </a:bodyPr>
          <a:lstStyle/>
          <a:p>
            <a:pPr marL="109728" indent="0">
              <a:lnSpc>
                <a:spcPct val="120000"/>
              </a:lnSpc>
              <a:spcBef>
                <a:spcPts val="1200"/>
              </a:spcBef>
              <a:spcAft>
                <a:spcPts val="600"/>
              </a:spcAft>
              <a:buNone/>
            </a:pPr>
            <a:r>
              <a:rPr lang="en-GB" b="1" dirty="0"/>
              <a:t>Websites</a:t>
            </a:r>
            <a:r>
              <a:rPr lang="en-GB" dirty="0"/>
              <a:t> of the projects are powerful tools for reaching your target audience and promoting your project. Project managers </a:t>
            </a:r>
            <a:r>
              <a:rPr lang="en-GB" dirty="0" smtClean="0"/>
              <a:t>use </a:t>
            </a:r>
            <a:r>
              <a:rPr lang="en-GB" dirty="0"/>
              <a:t>their websites to provide </a:t>
            </a:r>
            <a:r>
              <a:rPr lang="en-GB" b="1" dirty="0"/>
              <a:t>information</a:t>
            </a:r>
            <a:r>
              <a:rPr lang="en-GB" dirty="0"/>
              <a:t> about the project and </a:t>
            </a:r>
            <a:r>
              <a:rPr lang="en-GB" b="1" dirty="0"/>
              <a:t>news</a:t>
            </a:r>
            <a:r>
              <a:rPr lang="en-GB" dirty="0"/>
              <a:t> of its activities and </a:t>
            </a:r>
            <a:r>
              <a:rPr lang="lt-LT" dirty="0" smtClean="0"/>
              <a:t>finally </a:t>
            </a:r>
            <a:r>
              <a:rPr lang="en-GB" b="1" dirty="0" smtClean="0"/>
              <a:t>results</a:t>
            </a:r>
            <a:r>
              <a:rPr lang="en-GB" dirty="0"/>
              <a:t>. </a:t>
            </a:r>
            <a:endParaRPr lang="lt-LT" dirty="0"/>
          </a:p>
          <a:p>
            <a:pPr marL="109728" indent="0">
              <a:lnSpc>
                <a:spcPct val="120000"/>
              </a:lnSpc>
              <a:spcBef>
                <a:spcPts val="1200"/>
              </a:spcBef>
              <a:spcAft>
                <a:spcPts val="600"/>
              </a:spcAft>
              <a:buNone/>
            </a:pPr>
            <a:r>
              <a:rPr lang="en-GB" b="1" dirty="0">
                <a:solidFill>
                  <a:srgbClr val="00B050"/>
                </a:solidFill>
              </a:rPr>
              <a:t>With billions of webpages floating around in cyberspace, one of the main challenges for dissemination of the </a:t>
            </a:r>
            <a:r>
              <a:rPr lang="en-GB" b="1" dirty="0" smtClean="0">
                <a:solidFill>
                  <a:srgbClr val="00B050"/>
                </a:solidFill>
              </a:rPr>
              <a:t>projects</a:t>
            </a:r>
            <a:r>
              <a:rPr lang="lt-LT" b="1" dirty="0" smtClean="0">
                <a:solidFill>
                  <a:srgbClr val="00B050"/>
                </a:solidFill>
              </a:rPr>
              <a:t> </a:t>
            </a:r>
            <a:r>
              <a:rPr lang="en-GB" b="1" dirty="0" smtClean="0">
                <a:solidFill>
                  <a:srgbClr val="00B050"/>
                </a:solidFill>
              </a:rPr>
              <a:t>results </a:t>
            </a:r>
            <a:r>
              <a:rPr lang="en-GB" b="1" dirty="0">
                <a:solidFill>
                  <a:srgbClr val="00B050"/>
                </a:solidFill>
              </a:rPr>
              <a:t>via websites is ensuring that they are visited by the target audience. This means that, although websites are dissemination tools, it is not just enough simply to put them on-line, but they also need to be actively promoted and publicised.</a:t>
            </a:r>
            <a:r>
              <a:rPr lang="en-GB" dirty="0">
                <a:solidFill>
                  <a:srgbClr val="00B050"/>
                </a:solidFill>
              </a:rPr>
              <a:t> </a:t>
            </a:r>
            <a:endParaRPr lang="lt-LT" dirty="0">
              <a:solidFill>
                <a:srgbClr val="00B050"/>
              </a:solidFill>
            </a:endParaRPr>
          </a:p>
          <a:p>
            <a:pPr marL="0" indent="0">
              <a:buNone/>
            </a:pPr>
            <a:endParaRPr lang="en-GB" b="1" i="1" dirty="0" smtClean="0">
              <a:solidFill>
                <a:schemeClr val="accent5">
                  <a:lumMod val="75000"/>
                </a:schemeClr>
              </a:solidFill>
              <a:effectLst>
                <a:outerShdw blurRad="38100" dist="38100" dir="2700000" algn="tl">
                  <a:srgbClr val="000000">
                    <a:alpha val="43137"/>
                  </a:srgbClr>
                </a:outerShdw>
              </a:effectLst>
            </a:endParaRPr>
          </a:p>
          <a:p>
            <a:pPr>
              <a:buClr>
                <a:srgbClr val="C00000"/>
              </a:buClr>
              <a:buFont typeface="Wingdings" pitchFamily="2" charset="2"/>
              <a:buChar char="§"/>
            </a:pPr>
            <a:endParaRPr lang="lt-LT"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790" y="5943600"/>
            <a:ext cx="2362210" cy="9800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791200"/>
            <a:ext cx="2438400" cy="990600"/>
          </a:xfrm>
          <a:prstGeom prst="rect">
            <a:avLst/>
          </a:prstGeom>
        </p:spPr>
      </p:pic>
      <p:sp>
        <p:nvSpPr>
          <p:cNvPr id="7" name="Rectangle 6"/>
          <p:cNvSpPr/>
          <p:nvPr/>
        </p:nvSpPr>
        <p:spPr>
          <a:xfrm>
            <a:off x="304800" y="4261974"/>
            <a:ext cx="8534400" cy="1200329"/>
          </a:xfrm>
          <a:prstGeom prst="rect">
            <a:avLst/>
          </a:prstGeom>
          <a:solidFill>
            <a:srgbClr val="5C8E2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3">
            <a:schemeClr val="accent5"/>
          </a:fillRef>
          <a:effectRef idx="2">
            <a:schemeClr val="accent5"/>
          </a:effectRef>
          <a:fontRef idx="minor">
            <a:schemeClr val="lt1"/>
          </a:fontRef>
        </p:style>
        <p:txBody>
          <a:bodyPr wrap="square">
            <a:spAutoFit/>
          </a:bodyPr>
          <a:lstStyle/>
          <a:p>
            <a:pPr algn="ctr"/>
            <a:endParaRPr lang="en-GB" i="1" dirty="0" smtClean="0"/>
          </a:p>
          <a:p>
            <a:pPr algn="ctr"/>
            <a:r>
              <a:rPr lang="en-GB" i="1" dirty="0"/>
              <a:t>Within Di-XL project we suggest to disseminate the projects’ websites via libraries by making the banners with the databases of the LLP projects titles and their web-sites available in the first page of the library web-site</a:t>
            </a:r>
            <a:endParaRPr lang="lt-LT" dirty="0"/>
          </a:p>
        </p:txBody>
      </p:sp>
    </p:spTree>
    <p:extLst>
      <p:ext uri="{BB962C8B-B14F-4D97-AF65-F5344CB8AC3E}">
        <p14:creationId xmlns:p14="http://schemas.microsoft.com/office/powerpoint/2010/main" val="1869437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4475"/>
          </a:xfrm>
        </p:spPr>
        <p:txBody>
          <a:bodyPr>
            <a:normAutofit/>
          </a:bodyPr>
          <a:lstStyle/>
          <a:p>
            <a:pPr algn="ctr"/>
            <a:r>
              <a:rPr lang="en-GB" sz="2000" dirty="0">
                <a:solidFill>
                  <a:srgbClr val="0070C0"/>
                </a:solidFill>
                <a:effectLst/>
              </a:rPr>
              <a:t>Dissemination tool – </a:t>
            </a:r>
            <a:r>
              <a:rPr lang="lt-LT" sz="2000" dirty="0">
                <a:solidFill>
                  <a:srgbClr val="0070C0"/>
                </a:solidFill>
                <a:effectLst/>
              </a:rPr>
              <a:t/>
            </a:r>
            <a:br>
              <a:rPr lang="lt-LT" sz="2000" dirty="0">
                <a:solidFill>
                  <a:srgbClr val="0070C0"/>
                </a:solidFill>
                <a:effectLst/>
              </a:rPr>
            </a:br>
            <a:r>
              <a:rPr lang="en-GB" sz="2000" dirty="0">
                <a:solidFill>
                  <a:srgbClr val="0070C0"/>
                </a:solidFill>
                <a:effectLst/>
              </a:rPr>
              <a:t>Promoting of LLP projects’ websites via libraries </a:t>
            </a:r>
            <a:endParaRPr lang="lt-LT" sz="2000" dirty="0">
              <a:solidFill>
                <a:srgbClr val="0070C0"/>
              </a:solidFill>
              <a:effectLst/>
            </a:endParaRPr>
          </a:p>
        </p:txBody>
      </p:sp>
      <p:pic>
        <p:nvPicPr>
          <p:cNvPr id="8" name="Content Placeholder 7"/>
          <p:cNvPicPr>
            <a:picLocks noGrp="1"/>
          </p:cNvPicPr>
          <p:nvPr>
            <p:ph idx="1"/>
          </p:nvPr>
        </p:nvPicPr>
        <p:blipFill rotWithShape="1">
          <a:blip r:embed="rId3">
            <a:extLst>
              <a:ext uri="{28A0092B-C50C-407E-A947-70E740481C1C}">
                <a14:useLocalDpi xmlns:a14="http://schemas.microsoft.com/office/drawing/2010/main" val="0"/>
              </a:ext>
            </a:extLst>
          </a:blip>
          <a:srcRect l="3558" t="13655" r="2278"/>
          <a:stretch/>
        </p:blipFill>
        <p:spPr bwMode="auto">
          <a:xfrm>
            <a:off x="-27964" y="762000"/>
            <a:ext cx="9171963" cy="6096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18146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10599" cy="4495801"/>
          </a:xfrm>
        </p:spPr>
        <p:txBody>
          <a:bodyPr>
            <a:normAutofit/>
          </a:bodyPr>
          <a:lstStyle/>
          <a:p>
            <a:pPr algn="just">
              <a:spcBef>
                <a:spcPts val="600"/>
              </a:spcBef>
              <a:buClr>
                <a:srgbClr val="D8551A"/>
              </a:buClr>
              <a:buFont typeface="Wingdings" pitchFamily="2" charset="2"/>
              <a:buChar char="§"/>
            </a:pPr>
            <a:r>
              <a:rPr lang="en-GB" sz="2000" dirty="0" smtClean="0"/>
              <a:t>As </a:t>
            </a:r>
            <a:r>
              <a:rPr lang="en-GB" sz="2000" dirty="0"/>
              <a:t>the flagship European Funding programme in the field of education and training, the Lifelong Learning Programme (LLP) enables individuals at all stages of their lives to pursue stimulating learning opportunities across Europe. It is an umbrella programme integrating various educational and training initiatives. LLP is divided in four sectorial sub programmes and four so called 'transversal' programmes.</a:t>
            </a:r>
            <a:endParaRPr lang="lt-LT" sz="2000" dirty="0"/>
          </a:p>
          <a:p>
            <a:pPr algn="just">
              <a:spcBef>
                <a:spcPts val="600"/>
              </a:spcBef>
              <a:buClr>
                <a:srgbClr val="D8551A"/>
              </a:buClr>
              <a:buFont typeface="Wingdings" pitchFamily="2" charset="2"/>
              <a:buChar char="§"/>
            </a:pPr>
            <a:r>
              <a:rPr lang="en-GB" sz="2000" dirty="0"/>
              <a:t>The Education, </a:t>
            </a:r>
            <a:r>
              <a:rPr lang="en-GB" sz="2000" dirty="0" err="1"/>
              <a:t>Audiovisual</a:t>
            </a:r>
            <a:r>
              <a:rPr lang="en-GB" sz="2000" dirty="0"/>
              <a:t> and Culture Agency Executive Agency (EACEA) is responsible for the management of certain parts of the Lifelong learning programme under supervision from its parent Directorate-General for Education and Culture (DG EAC</a:t>
            </a:r>
            <a:r>
              <a:rPr lang="en-GB" sz="2000" dirty="0" smtClean="0"/>
              <a:t>).</a:t>
            </a:r>
            <a:endParaRPr lang="lt-LT" sz="2000" dirty="0"/>
          </a:p>
        </p:txBody>
      </p:sp>
      <p:sp>
        <p:nvSpPr>
          <p:cNvPr id="2" name="Title 1"/>
          <p:cNvSpPr>
            <a:spLocks noGrp="1"/>
          </p:cNvSpPr>
          <p:nvPr>
            <p:ph type="title"/>
          </p:nvPr>
        </p:nvSpPr>
        <p:spPr>
          <a:xfrm>
            <a:off x="76200" y="76200"/>
            <a:ext cx="9067800" cy="924475"/>
          </a:xfrm>
        </p:spPr>
        <p:txBody>
          <a:bodyPr>
            <a:normAutofit fontScale="90000"/>
          </a:bodyPr>
          <a:lstStyle/>
          <a:p>
            <a:r>
              <a:rPr lang="en-GB" sz="2800" b="1" dirty="0">
                <a:solidFill>
                  <a:srgbClr val="7030A0"/>
                </a:solidFill>
              </a:rPr>
              <a:t>Background information about Life Long Learning Programme 2007-2013</a:t>
            </a:r>
            <a:endParaRPr lang="lt-LT" sz="2800" dirty="0">
              <a:solidFill>
                <a:srgbClr val="7030A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64562" y="5858312"/>
            <a:ext cx="2479438" cy="1028700"/>
          </a:xfrm>
          <a:prstGeom prst="rect">
            <a:avLst/>
          </a:prstGeom>
        </p:spPr>
      </p:pic>
      <p:pic>
        <p:nvPicPr>
          <p:cNvPr id="6"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5134" t="14505" r="22322" b="28976"/>
          <a:stretch/>
        </p:blipFill>
        <p:spPr bwMode="auto">
          <a:xfrm>
            <a:off x="3145" y="5943600"/>
            <a:ext cx="2889309"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6775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9067800" cy="4370715"/>
          </a:xfrm>
        </p:spPr>
        <p:txBody>
          <a:bodyPr>
            <a:normAutofit/>
          </a:bodyPr>
          <a:lstStyle/>
          <a:p>
            <a:pPr marL="0" indent="0">
              <a:buNone/>
            </a:pPr>
            <a:r>
              <a:rPr lang="en-GB" sz="2400" dirty="0"/>
              <a:t>The </a:t>
            </a:r>
            <a:r>
              <a:rPr lang="en-GB" sz="2400" b="1" dirty="0"/>
              <a:t>sectorial sub programmes</a:t>
            </a:r>
            <a:r>
              <a:rPr lang="en-GB" sz="2400" dirty="0"/>
              <a:t> focus on different stages of education and training and continuing previous programmes</a:t>
            </a:r>
            <a:r>
              <a:rPr lang="en-GB" sz="2400" dirty="0" smtClean="0"/>
              <a:t>:</a:t>
            </a:r>
          </a:p>
          <a:p>
            <a:pPr marL="0" indent="0">
              <a:buNone/>
            </a:pPr>
            <a:endParaRPr lang="lt-LT" sz="2400" dirty="0"/>
          </a:p>
          <a:p>
            <a:pPr marL="268288" lvl="0" indent="-184150" fontAlgn="base">
              <a:buClr>
                <a:srgbClr val="C00000"/>
              </a:buClr>
              <a:buFont typeface="Wingdings" pitchFamily="2" charset="2"/>
              <a:buChar char="§"/>
            </a:pPr>
            <a:r>
              <a:rPr lang="en-GB" sz="2400" dirty="0"/>
              <a:t>Comenius for schools</a:t>
            </a:r>
            <a:endParaRPr lang="lt-LT" sz="2400" dirty="0"/>
          </a:p>
          <a:p>
            <a:pPr marL="268288" lvl="0" indent="-184150" fontAlgn="base">
              <a:buClr>
                <a:srgbClr val="C00000"/>
              </a:buClr>
              <a:buFont typeface="Wingdings" pitchFamily="2" charset="2"/>
              <a:buChar char="§"/>
            </a:pPr>
            <a:r>
              <a:rPr lang="en-GB" sz="2400" dirty="0"/>
              <a:t>Erasmus for higher education </a:t>
            </a:r>
            <a:endParaRPr lang="lt-LT" sz="2400" dirty="0"/>
          </a:p>
          <a:p>
            <a:pPr marL="268288" lvl="0" indent="-184150" fontAlgn="base">
              <a:buClr>
                <a:srgbClr val="C00000"/>
              </a:buClr>
              <a:buFont typeface="Wingdings" pitchFamily="2" charset="2"/>
              <a:buChar char="§"/>
            </a:pPr>
            <a:r>
              <a:rPr lang="en-GB" sz="2400" dirty="0"/>
              <a:t>Leonardo da Vinci for vocational education and training </a:t>
            </a:r>
            <a:endParaRPr lang="lt-LT" sz="2400" dirty="0"/>
          </a:p>
          <a:p>
            <a:pPr marL="268288" lvl="0" indent="-184150" fontAlgn="base">
              <a:buClr>
                <a:srgbClr val="C00000"/>
              </a:buClr>
              <a:buFont typeface="Wingdings" pitchFamily="2" charset="2"/>
              <a:buChar char="§"/>
            </a:pPr>
            <a:r>
              <a:rPr lang="en-GB" sz="2400" dirty="0" err="1"/>
              <a:t>Grundtvig</a:t>
            </a:r>
            <a:r>
              <a:rPr lang="en-GB" sz="2400" dirty="0"/>
              <a:t> for adult education</a:t>
            </a:r>
            <a:endParaRPr lang="lt-LT" sz="2400" dirty="0"/>
          </a:p>
          <a:p>
            <a:pPr marL="268288" indent="-184150">
              <a:buNone/>
            </a:pPr>
            <a:endParaRPr lang="en-US" sz="2000" dirty="0"/>
          </a:p>
        </p:txBody>
      </p:sp>
      <p:sp>
        <p:nvSpPr>
          <p:cNvPr id="2" name="Title 1"/>
          <p:cNvSpPr>
            <a:spLocks noGrp="1"/>
          </p:cNvSpPr>
          <p:nvPr>
            <p:ph type="title"/>
          </p:nvPr>
        </p:nvSpPr>
        <p:spPr>
          <a:xfrm>
            <a:off x="0" y="76200"/>
            <a:ext cx="9144000" cy="924475"/>
          </a:xfrm>
        </p:spPr>
        <p:txBody>
          <a:bodyPr/>
          <a:lstStyle/>
          <a:p>
            <a:r>
              <a:rPr lang="en-GB" sz="2400" b="1" dirty="0">
                <a:solidFill>
                  <a:srgbClr val="7030A0"/>
                </a:solidFill>
              </a:rPr>
              <a:t>Sectorial sub programmes of LLP programme</a:t>
            </a:r>
            <a:endParaRPr lang="en-US" sz="2400" b="1" dirty="0">
              <a:solidFill>
                <a:srgbClr val="7030A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5818515"/>
            <a:ext cx="2362210" cy="980063"/>
          </a:xfrm>
          <a:prstGeom prst="rect">
            <a:avLst/>
          </a:prstGeom>
        </p:spPr>
      </p:pic>
      <p:pic>
        <p:nvPicPr>
          <p:cNvPr id="6"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5134" t="14505" r="22322" b="28976"/>
          <a:stretch/>
        </p:blipFill>
        <p:spPr bwMode="auto">
          <a:xfrm>
            <a:off x="3145" y="5943600"/>
            <a:ext cx="2889309"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8777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0"/>
            <a:ext cx="8991600" cy="4876800"/>
          </a:xfrm>
        </p:spPr>
        <p:txBody>
          <a:bodyPr>
            <a:normAutofit fontScale="92500"/>
          </a:bodyPr>
          <a:lstStyle/>
          <a:p>
            <a:pPr marL="0" indent="0" algn="just">
              <a:lnSpc>
                <a:spcPct val="120000"/>
              </a:lnSpc>
              <a:spcBef>
                <a:spcPts val="1200"/>
              </a:spcBef>
              <a:buNone/>
            </a:pPr>
            <a:r>
              <a:rPr lang="en-GB" sz="2400" dirty="0"/>
              <a:t>The </a:t>
            </a:r>
            <a:r>
              <a:rPr lang="en-GB" sz="2400" b="1" dirty="0"/>
              <a:t>transversal programmes </a:t>
            </a:r>
            <a:r>
              <a:rPr lang="en-GB" sz="2400" dirty="0"/>
              <a:t>aim to complement the sectorial sub programmes and to ensure that they achieve the best results possible. They aim to promote European cooperation in fields covering two or more of the sub-programmes. In addition they seek to promote quality and transparency of Member States' education and training systems</a:t>
            </a:r>
            <a:r>
              <a:rPr lang="en-GB" sz="2400" dirty="0" smtClean="0"/>
              <a:t>.</a:t>
            </a:r>
          </a:p>
          <a:p>
            <a:pPr marL="0" indent="0">
              <a:spcBef>
                <a:spcPts val="1200"/>
              </a:spcBef>
              <a:buNone/>
            </a:pPr>
            <a:r>
              <a:rPr lang="en-GB" sz="2400" b="1" i="1" dirty="0" smtClean="0"/>
              <a:t>Four </a:t>
            </a:r>
            <a:r>
              <a:rPr lang="en-GB" sz="2400" b="1" i="1" dirty="0"/>
              <a:t>key activities focus on:</a:t>
            </a:r>
            <a:endParaRPr lang="lt-LT" sz="2400" dirty="0"/>
          </a:p>
          <a:p>
            <a:pPr marL="628650" indent="-452438" fontAlgn="base">
              <a:buClr>
                <a:srgbClr val="C00000"/>
              </a:buClr>
              <a:buFont typeface="Wingdings" pitchFamily="2" charset="2"/>
              <a:buChar char="§"/>
            </a:pPr>
            <a:r>
              <a:rPr lang="en-GB" sz="2400" dirty="0"/>
              <a:t>Policy cooperation and innovation</a:t>
            </a:r>
            <a:endParaRPr lang="lt-LT" sz="2400" dirty="0"/>
          </a:p>
          <a:p>
            <a:pPr marL="628650" indent="-452438" fontAlgn="base">
              <a:buClr>
                <a:srgbClr val="C00000"/>
              </a:buClr>
              <a:buFont typeface="Wingdings" pitchFamily="2" charset="2"/>
              <a:buChar char="§"/>
            </a:pPr>
            <a:r>
              <a:rPr lang="en-GB" sz="2400" dirty="0"/>
              <a:t>Languages</a:t>
            </a:r>
            <a:endParaRPr lang="lt-LT" sz="2400" dirty="0"/>
          </a:p>
          <a:p>
            <a:pPr marL="628650" indent="-452438" fontAlgn="base">
              <a:buClr>
                <a:srgbClr val="C00000"/>
              </a:buClr>
              <a:buFont typeface="Wingdings" pitchFamily="2" charset="2"/>
              <a:buChar char="§"/>
            </a:pPr>
            <a:r>
              <a:rPr lang="en-GB" sz="2400" dirty="0"/>
              <a:t>Information and communication technologies - ICT</a:t>
            </a:r>
            <a:endParaRPr lang="lt-LT" sz="2400" dirty="0"/>
          </a:p>
          <a:p>
            <a:pPr marL="628650" indent="-452438" fontAlgn="base">
              <a:buClr>
                <a:srgbClr val="C00000"/>
              </a:buClr>
              <a:buFont typeface="Wingdings" pitchFamily="2" charset="2"/>
              <a:buChar char="§"/>
            </a:pPr>
            <a:r>
              <a:rPr lang="en-GB" sz="2400" dirty="0"/>
              <a:t>Dissemination and exploitation of </a:t>
            </a:r>
            <a:r>
              <a:rPr lang="en-GB" sz="2400" dirty="0" smtClean="0"/>
              <a:t>results</a:t>
            </a:r>
            <a:endParaRPr lang="lt-LT" sz="2400" dirty="0"/>
          </a:p>
        </p:txBody>
      </p:sp>
      <p:sp>
        <p:nvSpPr>
          <p:cNvPr id="2" name="Title 1"/>
          <p:cNvSpPr>
            <a:spLocks noGrp="1"/>
          </p:cNvSpPr>
          <p:nvPr>
            <p:ph type="title"/>
          </p:nvPr>
        </p:nvSpPr>
        <p:spPr>
          <a:xfrm>
            <a:off x="76200" y="76200"/>
            <a:ext cx="9144000" cy="924475"/>
          </a:xfrm>
        </p:spPr>
        <p:txBody>
          <a:bodyPr/>
          <a:lstStyle/>
          <a:p>
            <a:r>
              <a:rPr lang="en-GB" sz="2400" b="1" dirty="0">
                <a:solidFill>
                  <a:srgbClr val="7030A0"/>
                </a:solidFill>
              </a:rPr>
              <a:t>The transversal programmes  of LLP programme</a:t>
            </a:r>
            <a:endParaRPr lang="en-US" sz="2400" b="1" dirty="0">
              <a:solidFill>
                <a:srgbClr val="7030A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790" y="5907647"/>
            <a:ext cx="2362210" cy="980063"/>
          </a:xfrm>
          <a:prstGeom prst="rect">
            <a:avLst/>
          </a:prstGeom>
        </p:spPr>
      </p:pic>
      <p:pic>
        <p:nvPicPr>
          <p:cNvPr id="1026" name="Picture 2" descr="http://eacea.ec.europa.eu/img/llp/eac_llp_en_big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575" y="-808038"/>
            <a:ext cx="4619625" cy="16859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386" y="5939805"/>
            <a:ext cx="28829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1790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9067799" cy="4876800"/>
          </a:xfrm>
        </p:spPr>
        <p:txBody>
          <a:bodyPr>
            <a:normAutofit fontScale="70000" lnSpcReduction="20000"/>
          </a:bodyPr>
          <a:lstStyle/>
          <a:p>
            <a:pPr>
              <a:lnSpc>
                <a:spcPct val="120000"/>
              </a:lnSpc>
              <a:spcBef>
                <a:spcPts val="600"/>
              </a:spcBef>
              <a:spcAft>
                <a:spcPts val="600"/>
              </a:spcAft>
              <a:buClr>
                <a:srgbClr val="C00000"/>
              </a:buClr>
              <a:buFont typeface="Wingdings" pitchFamily="2" charset="2"/>
              <a:buChar char="§"/>
            </a:pPr>
            <a:r>
              <a:rPr lang="en-GB" sz="2900" dirty="0"/>
              <a:t>The </a:t>
            </a:r>
            <a:r>
              <a:rPr lang="en-GB" sz="2900" b="1" dirty="0"/>
              <a:t>Jean Monnet</a:t>
            </a:r>
            <a:r>
              <a:rPr lang="en-GB" sz="2900" dirty="0"/>
              <a:t> programme also falls under the LLP umbrella, in addition to the sectorial and transversal programmes, The Jean Monnet programme stimulates teaching, reflection and debate on the European integration process at higher education institutions.</a:t>
            </a:r>
            <a:endParaRPr lang="lt-LT" sz="2900" dirty="0"/>
          </a:p>
          <a:p>
            <a:pPr>
              <a:lnSpc>
                <a:spcPct val="120000"/>
              </a:lnSpc>
              <a:spcBef>
                <a:spcPts val="600"/>
              </a:spcBef>
              <a:spcAft>
                <a:spcPts val="600"/>
              </a:spcAft>
              <a:buClr>
                <a:srgbClr val="C00000"/>
              </a:buClr>
              <a:buFont typeface="Wingdings" pitchFamily="2" charset="2"/>
              <a:buChar char="§"/>
            </a:pPr>
            <a:r>
              <a:rPr lang="en-GB" sz="2900" b="1" dirty="0"/>
              <a:t>Eurydice</a:t>
            </a:r>
            <a:r>
              <a:rPr lang="en-GB" sz="2900" dirty="0"/>
              <a:t> is an institutional network for gathering, monitoring, processing and circulating reliable and readily comparable information on education systems and policies throughout Europe. Although it forms part of the LLP transversal programmes, Eurydice does not provide financial support or fund projects. Eurydice is a Network consisting of a </a:t>
            </a:r>
            <a:r>
              <a:rPr lang="en-GB" sz="2900" u="sng" dirty="0"/>
              <a:t>European Unit</a:t>
            </a:r>
            <a:r>
              <a:rPr lang="en-GB" sz="2900" dirty="0"/>
              <a:t> and </a:t>
            </a:r>
            <a:r>
              <a:rPr lang="en-GB" sz="2900" u="sng" dirty="0"/>
              <a:t>National Units.</a:t>
            </a:r>
            <a:r>
              <a:rPr lang="en-GB" sz="2900" dirty="0"/>
              <a:t> The European Units are funded by the European Commission, while the National Units are funded by the governments that establish them. They may also receive financial support from the European Commission</a:t>
            </a:r>
            <a:r>
              <a:rPr lang="en-GB" dirty="0"/>
              <a:t>.</a:t>
            </a:r>
            <a:endParaRPr lang="lt-LT" dirty="0"/>
          </a:p>
        </p:txBody>
      </p:sp>
      <p:sp>
        <p:nvSpPr>
          <p:cNvPr id="2" name="Title 1"/>
          <p:cNvSpPr>
            <a:spLocks noGrp="1"/>
          </p:cNvSpPr>
          <p:nvPr>
            <p:ph type="title"/>
          </p:nvPr>
        </p:nvSpPr>
        <p:spPr>
          <a:xfrm>
            <a:off x="0" y="0"/>
            <a:ext cx="9144000" cy="924475"/>
          </a:xfrm>
        </p:spPr>
        <p:txBody>
          <a:bodyPr/>
          <a:lstStyle/>
          <a:p>
            <a:r>
              <a:rPr lang="en-GB" sz="2400" b="1" dirty="0">
                <a:solidFill>
                  <a:srgbClr val="7030A0"/>
                </a:solidFill>
              </a:rPr>
              <a:t>Other programmes  of LLP programme</a:t>
            </a:r>
            <a:endParaRPr lang="en-US" sz="2400" b="1" dirty="0">
              <a:solidFill>
                <a:srgbClr val="7030A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790" y="5818515"/>
            <a:ext cx="2362210" cy="980063"/>
          </a:xfrm>
          <a:prstGeom prst="rect">
            <a:avLst/>
          </a:prstGeom>
        </p:spPr>
      </p:pic>
      <p:pic>
        <p:nvPicPr>
          <p:cNvPr id="6"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15134" t="14505" r="22322" b="28976"/>
          <a:stretch/>
        </p:blipFill>
        <p:spPr bwMode="auto">
          <a:xfrm>
            <a:off x="3145" y="5943600"/>
            <a:ext cx="2889309"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4739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9067799" cy="4876800"/>
          </a:xfrm>
        </p:spPr>
        <p:txBody>
          <a:bodyPr>
            <a:normAutofit lnSpcReduction="10000"/>
          </a:bodyPr>
          <a:lstStyle/>
          <a:p>
            <a:pPr marL="0" indent="0">
              <a:buNone/>
            </a:pPr>
            <a:r>
              <a:rPr lang="en-GB" dirty="0"/>
              <a:t>Each LLP project has few main life stages:</a:t>
            </a:r>
            <a:endParaRPr lang="lt-LT" dirty="0"/>
          </a:p>
          <a:p>
            <a:pPr marL="1527175" lvl="0" indent="-454025" fontAlgn="base">
              <a:buClr>
                <a:srgbClr val="C00000"/>
              </a:buClr>
              <a:buFont typeface="Wingdings" pitchFamily="2" charset="2"/>
              <a:buChar char="§"/>
            </a:pPr>
            <a:r>
              <a:rPr lang="en-GB" dirty="0"/>
              <a:t>Management</a:t>
            </a:r>
            <a:endParaRPr lang="lt-LT" dirty="0"/>
          </a:p>
          <a:p>
            <a:pPr marL="1527175" lvl="0" indent="-454025" fontAlgn="base">
              <a:buClr>
                <a:srgbClr val="C00000"/>
              </a:buClr>
              <a:buFont typeface="Wingdings" pitchFamily="2" charset="2"/>
              <a:buChar char="§"/>
            </a:pPr>
            <a:r>
              <a:rPr lang="en-GB" dirty="0"/>
              <a:t>Development </a:t>
            </a:r>
            <a:endParaRPr lang="lt-LT" dirty="0"/>
          </a:p>
          <a:p>
            <a:pPr marL="1527175" lvl="0" indent="-454025" fontAlgn="base">
              <a:buClr>
                <a:srgbClr val="C00000"/>
              </a:buClr>
              <a:buFont typeface="Wingdings" pitchFamily="2" charset="2"/>
              <a:buChar char="§"/>
            </a:pPr>
            <a:r>
              <a:rPr lang="en-GB" dirty="0"/>
              <a:t>Evaluation/quality assurance</a:t>
            </a:r>
            <a:endParaRPr lang="lt-LT" dirty="0"/>
          </a:p>
          <a:p>
            <a:pPr marL="1527175" lvl="0" indent="-454025" fontAlgn="base">
              <a:buClr>
                <a:srgbClr val="C00000"/>
              </a:buClr>
              <a:buFont typeface="Wingdings" pitchFamily="2" charset="2"/>
              <a:buChar char="§"/>
            </a:pPr>
            <a:r>
              <a:rPr lang="en-GB" dirty="0" err="1"/>
              <a:t>Valorization</a:t>
            </a:r>
            <a:r>
              <a:rPr lang="en-GB" dirty="0"/>
              <a:t>= dissemination and exploitation </a:t>
            </a:r>
            <a:endParaRPr lang="lt-LT" dirty="0"/>
          </a:p>
          <a:p>
            <a:pPr marL="360363" indent="0">
              <a:buNone/>
              <a:tabLst>
                <a:tab pos="360363" algn="l"/>
              </a:tabLst>
            </a:pPr>
            <a:endParaRPr lang="en-GB" sz="2600" i="1" dirty="0" smtClean="0">
              <a:solidFill>
                <a:schemeClr val="accent2">
                  <a:lumMod val="75000"/>
                </a:schemeClr>
              </a:solidFill>
            </a:endParaRPr>
          </a:p>
          <a:p>
            <a:pPr marL="360363" indent="0">
              <a:buNone/>
              <a:tabLst>
                <a:tab pos="360363" algn="l"/>
              </a:tabLst>
            </a:pPr>
            <a:r>
              <a:rPr lang="en-GB" sz="2600" i="1" dirty="0" smtClean="0">
                <a:solidFill>
                  <a:schemeClr val="accent2">
                    <a:lumMod val="75000"/>
                  </a:schemeClr>
                </a:solidFill>
              </a:rPr>
              <a:t>'Valorisation</a:t>
            </a:r>
            <a:r>
              <a:rPr lang="en-GB" sz="2600" i="1" dirty="0">
                <a:solidFill>
                  <a:schemeClr val="accent2">
                    <a:lumMod val="75000"/>
                  </a:schemeClr>
                </a:solidFill>
              </a:rPr>
              <a:t>' is the French equivalent term for 'dissemination and exploitation of results'. </a:t>
            </a:r>
            <a:endParaRPr lang="en-GB" sz="2600" i="1" dirty="0" smtClean="0">
              <a:solidFill>
                <a:schemeClr val="accent2">
                  <a:lumMod val="75000"/>
                </a:schemeClr>
              </a:solidFill>
            </a:endParaRPr>
          </a:p>
          <a:p>
            <a:pPr marL="360363" indent="0">
              <a:buNone/>
              <a:tabLst>
                <a:tab pos="360363" algn="l"/>
              </a:tabLst>
            </a:pPr>
            <a:r>
              <a:rPr lang="en-GB" sz="2600" i="1" dirty="0" smtClean="0">
                <a:solidFill>
                  <a:schemeClr val="accent2">
                    <a:lumMod val="75000"/>
                  </a:schemeClr>
                </a:solidFill>
              </a:rPr>
              <a:t>The </a:t>
            </a:r>
            <a:r>
              <a:rPr lang="en-GB" sz="2600" i="1" dirty="0">
                <a:solidFill>
                  <a:schemeClr val="accent2">
                    <a:lumMod val="75000"/>
                  </a:schemeClr>
                </a:solidFill>
              </a:rPr>
              <a:t>two terms are sometimes used interchangeably in English in the context of the EU Lifelong Learning Programme and its predecessors.</a:t>
            </a:r>
            <a:endParaRPr lang="lt-LT" sz="2600" i="1" dirty="0">
              <a:solidFill>
                <a:schemeClr val="accent2">
                  <a:lumMod val="75000"/>
                </a:schemeClr>
              </a:solidFill>
            </a:endParaRPr>
          </a:p>
          <a:p>
            <a:pPr>
              <a:buClr>
                <a:srgbClr val="C00000"/>
              </a:buClr>
              <a:buFont typeface="Wingdings" pitchFamily="2" charset="2"/>
              <a:buChar char="§"/>
            </a:pPr>
            <a:endParaRPr lang="lt-LT" dirty="0"/>
          </a:p>
        </p:txBody>
      </p:sp>
      <p:sp>
        <p:nvSpPr>
          <p:cNvPr id="2" name="Title 1"/>
          <p:cNvSpPr>
            <a:spLocks noGrp="1"/>
          </p:cNvSpPr>
          <p:nvPr>
            <p:ph type="title"/>
          </p:nvPr>
        </p:nvSpPr>
        <p:spPr>
          <a:xfrm>
            <a:off x="0" y="0"/>
            <a:ext cx="9144000" cy="924475"/>
          </a:xfrm>
        </p:spPr>
        <p:txBody>
          <a:bodyPr/>
          <a:lstStyle/>
          <a:p>
            <a:r>
              <a:rPr lang="en-US" sz="2400" b="1" dirty="0">
                <a:solidFill>
                  <a:srgbClr val="7030A0"/>
                </a:solidFill>
              </a:rPr>
              <a:t>The main </a:t>
            </a:r>
            <a:r>
              <a:rPr lang="en-GB" sz="2400" b="1" dirty="0">
                <a:solidFill>
                  <a:srgbClr val="7030A0"/>
                </a:solidFill>
              </a:rPr>
              <a:t>life stages of LLP projects </a:t>
            </a:r>
            <a:endParaRPr lang="en-US" sz="2400" b="1" dirty="0">
              <a:solidFill>
                <a:srgbClr val="7030A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790" y="5867400"/>
            <a:ext cx="2362210" cy="980063"/>
          </a:xfrm>
          <a:prstGeom prst="rect">
            <a:avLst/>
          </a:prstGeom>
        </p:spPr>
      </p:pic>
      <p:pic>
        <p:nvPicPr>
          <p:cNvPr id="6"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15134" t="14505" r="22322" b="28976"/>
          <a:stretch/>
        </p:blipFill>
        <p:spPr bwMode="auto">
          <a:xfrm>
            <a:off x="3145" y="5943600"/>
            <a:ext cx="2889309"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4319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9067799" cy="4876800"/>
          </a:xfrm>
        </p:spPr>
        <p:txBody>
          <a:bodyPr>
            <a:normAutofit fontScale="62500" lnSpcReduction="20000"/>
          </a:bodyPr>
          <a:lstStyle/>
          <a:p>
            <a:pPr marL="0" indent="0">
              <a:buNone/>
            </a:pPr>
            <a:endParaRPr lang="en-GB" b="1" i="1" dirty="0" smtClean="0">
              <a:solidFill>
                <a:schemeClr val="accent5">
                  <a:lumMod val="75000"/>
                </a:schemeClr>
              </a:solidFill>
              <a:effectLst>
                <a:outerShdw blurRad="38100" dist="38100" dir="2700000" algn="tl">
                  <a:srgbClr val="000000">
                    <a:alpha val="43137"/>
                  </a:srgbClr>
                </a:outerShdw>
              </a:effectLst>
            </a:endParaRPr>
          </a:p>
          <a:p>
            <a:pPr marL="0" indent="0">
              <a:lnSpc>
                <a:spcPct val="120000"/>
              </a:lnSpc>
              <a:spcBef>
                <a:spcPts val="600"/>
              </a:spcBef>
              <a:spcAft>
                <a:spcPts val="600"/>
              </a:spcAft>
              <a:buNone/>
            </a:pPr>
            <a:r>
              <a:rPr lang="en-GB" b="1" i="1" dirty="0" smtClean="0">
                <a:solidFill>
                  <a:srgbClr val="00B050"/>
                </a:solidFill>
              </a:rPr>
              <a:t>What </a:t>
            </a:r>
            <a:r>
              <a:rPr lang="en-GB" b="1" i="1" dirty="0">
                <a:solidFill>
                  <a:srgbClr val="00B050"/>
                </a:solidFill>
              </a:rPr>
              <a:t>is the rationale for the dissemination and exploitation of results?</a:t>
            </a:r>
            <a:endParaRPr lang="lt-LT" b="1" dirty="0">
              <a:solidFill>
                <a:srgbClr val="00B050"/>
              </a:solidFill>
            </a:endParaRPr>
          </a:p>
          <a:p>
            <a:pPr marL="0" indent="0">
              <a:lnSpc>
                <a:spcPct val="120000"/>
              </a:lnSpc>
              <a:spcBef>
                <a:spcPts val="600"/>
              </a:spcBef>
              <a:spcAft>
                <a:spcPts val="600"/>
              </a:spcAft>
              <a:buNone/>
            </a:pPr>
            <a:r>
              <a:rPr lang="en-GB" dirty="0"/>
              <a:t>Systematic dissemination and exploitation of results are </a:t>
            </a:r>
            <a:r>
              <a:rPr lang="lt-LT" dirty="0" smtClean="0"/>
              <a:t>crutial </a:t>
            </a:r>
            <a:r>
              <a:rPr lang="en-GB" dirty="0" smtClean="0"/>
              <a:t>helping </a:t>
            </a:r>
            <a:r>
              <a:rPr lang="en-GB" dirty="0"/>
              <a:t>to maximise </a:t>
            </a:r>
            <a:r>
              <a:rPr lang="en-GB" b="1" dirty="0"/>
              <a:t>the impact</a:t>
            </a:r>
            <a:r>
              <a:rPr lang="en-GB" dirty="0"/>
              <a:t> of activities undertaken within the project. </a:t>
            </a:r>
            <a:endParaRPr lang="en-GB" dirty="0" smtClean="0"/>
          </a:p>
          <a:p>
            <a:pPr marL="0" indent="0">
              <a:lnSpc>
                <a:spcPct val="120000"/>
              </a:lnSpc>
              <a:spcBef>
                <a:spcPts val="600"/>
              </a:spcBef>
              <a:spcAft>
                <a:spcPts val="600"/>
              </a:spcAft>
              <a:buNone/>
            </a:pPr>
            <a:endParaRPr lang="en-GB" dirty="0" smtClean="0"/>
          </a:p>
          <a:p>
            <a:pPr marL="0" indent="0">
              <a:lnSpc>
                <a:spcPct val="120000"/>
              </a:lnSpc>
              <a:spcBef>
                <a:spcPts val="600"/>
              </a:spcBef>
              <a:spcAft>
                <a:spcPts val="600"/>
              </a:spcAft>
              <a:buNone/>
            </a:pPr>
            <a:r>
              <a:rPr lang="en-GB" b="1" dirty="0" smtClean="0"/>
              <a:t>Benefits</a:t>
            </a:r>
            <a:r>
              <a:rPr lang="en-GB" dirty="0" smtClean="0"/>
              <a:t> </a:t>
            </a:r>
            <a:r>
              <a:rPr lang="en-GB" dirty="0"/>
              <a:t>of the effective valorisation strategy are the followings: </a:t>
            </a:r>
            <a:endParaRPr lang="lt-LT" dirty="0"/>
          </a:p>
          <a:p>
            <a:pPr marL="896938" lvl="0" indent="-360363" fontAlgn="base">
              <a:lnSpc>
                <a:spcPct val="120000"/>
              </a:lnSpc>
              <a:spcBef>
                <a:spcPts val="600"/>
              </a:spcBef>
              <a:buClr>
                <a:srgbClr val="C00000"/>
              </a:buClr>
              <a:buFont typeface="Wingdings" pitchFamily="2" charset="2"/>
              <a:buChar char="§"/>
            </a:pPr>
            <a:r>
              <a:rPr lang="en-GB" dirty="0"/>
              <a:t>improving the </a:t>
            </a:r>
            <a:r>
              <a:rPr lang="en-GB" b="1" dirty="0"/>
              <a:t>sustainability of project results</a:t>
            </a:r>
            <a:r>
              <a:rPr lang="en-GB" dirty="0"/>
              <a:t>, in line with end-user needs</a:t>
            </a:r>
            <a:endParaRPr lang="lt-LT" dirty="0"/>
          </a:p>
          <a:p>
            <a:pPr marL="896938" lvl="0" indent="-360363" fontAlgn="base">
              <a:lnSpc>
                <a:spcPct val="120000"/>
              </a:lnSpc>
              <a:spcBef>
                <a:spcPts val="600"/>
              </a:spcBef>
              <a:buClr>
                <a:srgbClr val="C00000"/>
              </a:buClr>
              <a:buFont typeface="Wingdings" pitchFamily="2" charset="2"/>
              <a:buChar char="§"/>
            </a:pPr>
            <a:r>
              <a:rPr lang="en-GB" dirty="0"/>
              <a:t>generating savings by exploiting existing practices </a:t>
            </a:r>
            <a:r>
              <a:rPr lang="en-GB" dirty="0" smtClean="0"/>
              <a:t>(</a:t>
            </a:r>
            <a:r>
              <a:rPr lang="lt-LT" dirty="0" smtClean="0"/>
              <a:t>means </a:t>
            </a:r>
            <a:r>
              <a:rPr lang="en-GB" b="1" dirty="0" smtClean="0"/>
              <a:t>no </a:t>
            </a:r>
            <a:r>
              <a:rPr lang="en-GB" b="1" dirty="0"/>
              <a:t>‘re-inventing the wheel’)</a:t>
            </a:r>
            <a:endParaRPr lang="lt-LT" dirty="0"/>
          </a:p>
          <a:p>
            <a:pPr marL="896938" lvl="0" indent="-360363" fontAlgn="base">
              <a:lnSpc>
                <a:spcPct val="120000"/>
              </a:lnSpc>
              <a:spcBef>
                <a:spcPts val="600"/>
              </a:spcBef>
              <a:buClr>
                <a:srgbClr val="C00000"/>
              </a:buClr>
              <a:buFont typeface="Wingdings" pitchFamily="2" charset="2"/>
              <a:buChar char="§"/>
            </a:pPr>
            <a:r>
              <a:rPr lang="en-GB" b="1" dirty="0"/>
              <a:t>transferring r</a:t>
            </a:r>
            <a:r>
              <a:rPr lang="en-GB" dirty="0"/>
              <a:t>esults in order to transform systems and practices, thus enhancing the impact of EU-funded programmes and projects at systems level</a:t>
            </a:r>
            <a:endParaRPr lang="lt-LT" dirty="0"/>
          </a:p>
          <a:p>
            <a:pPr marL="896938" lvl="0" indent="-360363" fontAlgn="base">
              <a:lnSpc>
                <a:spcPct val="120000"/>
              </a:lnSpc>
              <a:spcBef>
                <a:spcPts val="600"/>
              </a:spcBef>
              <a:buClr>
                <a:srgbClr val="C00000"/>
              </a:buClr>
              <a:buFont typeface="Wingdings" pitchFamily="2" charset="2"/>
              <a:buChar char="§"/>
            </a:pPr>
            <a:r>
              <a:rPr lang="en-GB" b="1" dirty="0"/>
              <a:t>reducing time-scales</a:t>
            </a:r>
            <a:r>
              <a:rPr lang="en-GB" dirty="0"/>
              <a:t> for policy and process innovation</a:t>
            </a:r>
            <a:endParaRPr lang="lt-LT" dirty="0"/>
          </a:p>
          <a:p>
            <a:pPr marL="896938" lvl="0" indent="-360363" fontAlgn="base">
              <a:lnSpc>
                <a:spcPct val="120000"/>
              </a:lnSpc>
              <a:spcBef>
                <a:spcPts val="600"/>
              </a:spcBef>
              <a:buClr>
                <a:srgbClr val="C00000"/>
              </a:buClr>
              <a:buFont typeface="Wingdings" pitchFamily="2" charset="2"/>
              <a:buChar char="§"/>
            </a:pPr>
            <a:r>
              <a:rPr lang="en-GB" dirty="0"/>
              <a:t>feeding the policy process (</a:t>
            </a:r>
            <a:r>
              <a:rPr lang="en-GB" b="1" dirty="0"/>
              <a:t>peer learning, Open Method of Coordination</a:t>
            </a:r>
            <a:r>
              <a:rPr lang="en-GB" dirty="0"/>
              <a:t>)</a:t>
            </a:r>
            <a:endParaRPr lang="lt-LT" dirty="0"/>
          </a:p>
          <a:p>
            <a:pPr marL="896938" indent="-360363">
              <a:buClr>
                <a:srgbClr val="C00000"/>
              </a:buClr>
              <a:buNone/>
            </a:pPr>
            <a:endParaRPr lang="lt-LT" dirty="0"/>
          </a:p>
        </p:txBody>
      </p:sp>
      <p:sp>
        <p:nvSpPr>
          <p:cNvPr id="2" name="Title 1"/>
          <p:cNvSpPr>
            <a:spLocks noGrp="1"/>
          </p:cNvSpPr>
          <p:nvPr>
            <p:ph type="title"/>
          </p:nvPr>
        </p:nvSpPr>
        <p:spPr>
          <a:xfrm>
            <a:off x="0" y="0"/>
            <a:ext cx="9144000" cy="924475"/>
          </a:xfrm>
        </p:spPr>
        <p:txBody>
          <a:bodyPr/>
          <a:lstStyle/>
          <a:p>
            <a:r>
              <a:rPr lang="en-GB" sz="2800" b="1" dirty="0">
                <a:solidFill>
                  <a:srgbClr val="00B050"/>
                </a:solidFill>
              </a:rPr>
              <a:t>Concepts of Dissemination &amp; Exploitation </a:t>
            </a:r>
            <a:endParaRPr lang="lt-LT" sz="2800" dirty="0">
              <a:solidFill>
                <a:srgbClr val="00B05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94373" y="5818515"/>
            <a:ext cx="2362210" cy="980063"/>
          </a:xfrm>
          <a:prstGeom prst="rect">
            <a:avLst/>
          </a:prstGeom>
        </p:spPr>
      </p:pic>
      <p:pic>
        <p:nvPicPr>
          <p:cNvPr id="6"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15134" t="14505" r="22322" b="28976"/>
          <a:stretch/>
        </p:blipFill>
        <p:spPr bwMode="auto">
          <a:xfrm>
            <a:off x="3145" y="5943600"/>
            <a:ext cx="2889309"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5644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9067799" cy="3657600"/>
          </a:xfrm>
        </p:spPr>
        <p:txBody>
          <a:bodyPr>
            <a:normAutofit/>
          </a:bodyPr>
          <a:lstStyle/>
          <a:p>
            <a:pPr marL="0" indent="0">
              <a:buNone/>
            </a:pPr>
            <a:endParaRPr lang="en-GB" b="1" i="1" dirty="0" smtClean="0">
              <a:solidFill>
                <a:schemeClr val="accent5">
                  <a:lumMod val="75000"/>
                </a:schemeClr>
              </a:solidFill>
              <a:effectLst>
                <a:outerShdw blurRad="38100" dist="38100" dir="2700000" algn="tl">
                  <a:srgbClr val="000000">
                    <a:alpha val="43137"/>
                  </a:srgbClr>
                </a:outerShdw>
              </a:effectLst>
            </a:endParaRPr>
          </a:p>
          <a:p>
            <a:pPr marL="0" indent="0">
              <a:buNone/>
            </a:pPr>
            <a:endParaRPr lang="en-GB" b="1" i="1" dirty="0" smtClean="0">
              <a:solidFill>
                <a:schemeClr val="accent5">
                  <a:lumMod val="75000"/>
                </a:schemeClr>
              </a:solidFill>
              <a:effectLst>
                <a:outerShdw blurRad="38100" dist="38100" dir="2700000" algn="tl">
                  <a:srgbClr val="000000">
                    <a:alpha val="43137"/>
                  </a:srgbClr>
                </a:outerShdw>
              </a:effectLst>
            </a:endParaRPr>
          </a:p>
          <a:p>
            <a:pPr>
              <a:buClr>
                <a:srgbClr val="C00000"/>
              </a:buClr>
              <a:buFont typeface="Wingdings" pitchFamily="2" charset="2"/>
              <a:buChar char="§"/>
            </a:pPr>
            <a:endParaRPr lang="lt-LT" dirty="0"/>
          </a:p>
        </p:txBody>
      </p:sp>
      <p:sp>
        <p:nvSpPr>
          <p:cNvPr id="2" name="Title 1"/>
          <p:cNvSpPr>
            <a:spLocks noGrp="1"/>
          </p:cNvSpPr>
          <p:nvPr>
            <p:ph type="title"/>
          </p:nvPr>
        </p:nvSpPr>
        <p:spPr>
          <a:xfrm>
            <a:off x="0" y="0"/>
            <a:ext cx="9144000" cy="924475"/>
          </a:xfrm>
        </p:spPr>
        <p:txBody>
          <a:bodyPr>
            <a:normAutofit/>
          </a:bodyPr>
          <a:lstStyle/>
          <a:p>
            <a:r>
              <a:rPr lang="en-GB" sz="1500" i="1" dirty="0">
                <a:solidFill>
                  <a:srgbClr val="00B050"/>
                </a:solidFill>
                <a:latin typeface="+mn-lt"/>
                <a:ea typeface="+mn-ea"/>
                <a:cs typeface="+mn-cs"/>
              </a:rPr>
              <a:t>What is meant by "dissemination and exploitation of the project’s results"?</a:t>
            </a:r>
            <a:endParaRPr lang="lt-LT" sz="1500" i="1" dirty="0">
              <a:solidFill>
                <a:srgbClr val="00B050"/>
              </a:solidFill>
              <a:latin typeface="+mn-lt"/>
              <a:ea typeface="+mn-ea"/>
              <a:cs typeface="+mn-cs"/>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790" y="5943600"/>
            <a:ext cx="2362210" cy="980063"/>
          </a:xfrm>
          <a:prstGeom prst="rect">
            <a:avLst/>
          </a:prstGeom>
        </p:spPr>
      </p:pic>
      <p:sp>
        <p:nvSpPr>
          <p:cNvPr id="6" name="Rectangle 5"/>
          <p:cNvSpPr/>
          <p:nvPr/>
        </p:nvSpPr>
        <p:spPr>
          <a:xfrm>
            <a:off x="-30760" y="838200"/>
            <a:ext cx="9144000" cy="3139321"/>
          </a:xfrm>
          <a:prstGeom prst="rect">
            <a:avLst/>
          </a:prstGeom>
        </p:spPr>
        <p:txBody>
          <a:bodyPr wrap="square">
            <a:spAutoFit/>
          </a:bodyPr>
          <a:lstStyle/>
          <a:p>
            <a:r>
              <a:rPr lang="en-GB" dirty="0"/>
              <a:t>'Dissemination and exploitation of results' refers to activities designed to ensure that the results of the LLP are appropriately </a:t>
            </a:r>
            <a:r>
              <a:rPr lang="en-GB" u="sng" dirty="0"/>
              <a:t>recognised</a:t>
            </a:r>
            <a:r>
              <a:rPr lang="en-GB" dirty="0"/>
              <a:t>, </a:t>
            </a:r>
            <a:r>
              <a:rPr lang="en-GB" u="sng" dirty="0"/>
              <a:t>demonstrated</a:t>
            </a:r>
            <a:r>
              <a:rPr lang="en-GB" dirty="0"/>
              <a:t> and </a:t>
            </a:r>
            <a:r>
              <a:rPr lang="en-GB" u="sng" dirty="0"/>
              <a:t>implemented</a:t>
            </a:r>
            <a:r>
              <a:rPr lang="en-GB" dirty="0"/>
              <a:t> on a wide scale. Within the context of the LLP, the following distinctions should be observed:</a:t>
            </a:r>
            <a:endParaRPr lang="lt-LT" dirty="0"/>
          </a:p>
          <a:p>
            <a:endParaRPr lang="en-GB" b="1" u="sng" dirty="0" smtClean="0"/>
          </a:p>
          <a:p>
            <a:r>
              <a:rPr lang="en-GB" b="1" u="sng" dirty="0" smtClean="0"/>
              <a:t>Dissemination</a:t>
            </a:r>
            <a:r>
              <a:rPr lang="en-GB" b="1" u="sng" dirty="0"/>
              <a:t>:</a:t>
            </a:r>
            <a:r>
              <a:rPr lang="en-GB" b="1" dirty="0"/>
              <a:t> </a:t>
            </a:r>
            <a:r>
              <a:rPr lang="en-GB" dirty="0"/>
              <a:t>Derived from the Latin for "abroad" (</a:t>
            </a:r>
            <a:r>
              <a:rPr lang="en-GB" i="1" dirty="0"/>
              <a:t>dis</a:t>
            </a:r>
            <a:r>
              <a:rPr lang="en-GB" dirty="0"/>
              <a:t>) and "seed" (</a:t>
            </a:r>
            <a:r>
              <a:rPr lang="en-GB" i="1" dirty="0" err="1"/>
              <a:t>semin</a:t>
            </a:r>
            <a:r>
              <a:rPr lang="en-GB" dirty="0"/>
              <a:t>), </a:t>
            </a:r>
            <a:r>
              <a:rPr lang="en-GB" b="1" dirty="0"/>
              <a:t>to disseminate</a:t>
            </a:r>
            <a:r>
              <a:rPr lang="en-GB" dirty="0"/>
              <a:t> simply means to “</a:t>
            </a:r>
            <a:r>
              <a:rPr lang="en-GB" b="1" dirty="0"/>
              <a:t>spread widely</a:t>
            </a:r>
            <a:r>
              <a:rPr lang="en-GB" dirty="0"/>
              <a:t>”. And that is precisely what disseminating your project results is all about: </a:t>
            </a:r>
            <a:r>
              <a:rPr lang="en-GB" u="sng" dirty="0"/>
              <a:t>spreading them far and wide</a:t>
            </a:r>
            <a:r>
              <a:rPr lang="en-GB" dirty="0" smtClean="0"/>
              <a:t>.</a:t>
            </a:r>
            <a:r>
              <a:rPr lang="lt-LT" dirty="0" smtClean="0"/>
              <a:t> </a:t>
            </a:r>
            <a:r>
              <a:rPr lang="en-GB" dirty="0" smtClean="0"/>
              <a:t>This </a:t>
            </a:r>
            <a:r>
              <a:rPr lang="en-GB" dirty="0"/>
              <a:t>is defined as a planned process of providing information of the results of the Project to key actors. It occurs as and when the results of the Project </a:t>
            </a:r>
            <a:r>
              <a:rPr lang="en-GB" b="1" dirty="0"/>
              <a:t>become available</a:t>
            </a:r>
            <a:r>
              <a:rPr lang="en-GB" dirty="0"/>
              <a:t>. </a:t>
            </a:r>
            <a:endParaRPr lang="lt-LT" dirty="0"/>
          </a:p>
        </p:txBody>
      </p:sp>
      <p:sp>
        <p:nvSpPr>
          <p:cNvPr id="7" name="Rectangle 6"/>
          <p:cNvSpPr/>
          <p:nvPr/>
        </p:nvSpPr>
        <p:spPr>
          <a:xfrm>
            <a:off x="769340" y="4289238"/>
            <a:ext cx="7543800" cy="1200329"/>
          </a:xfrm>
          <a:prstGeom prst="rect">
            <a:avLst/>
          </a:prstGeom>
          <a:solidFill>
            <a:srgbClr val="5C8E2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3">
            <a:schemeClr val="accent5"/>
          </a:fillRef>
          <a:effectRef idx="2">
            <a:schemeClr val="accent5"/>
          </a:effectRef>
          <a:fontRef idx="minor">
            <a:schemeClr val="lt1"/>
          </a:fontRef>
        </p:style>
        <p:txBody>
          <a:bodyPr wrap="square">
            <a:spAutoFit/>
          </a:bodyPr>
          <a:lstStyle/>
          <a:p>
            <a:pPr algn="ctr"/>
            <a:endParaRPr lang="en-GB" i="1" dirty="0" smtClean="0"/>
          </a:p>
          <a:p>
            <a:pPr algn="ctr"/>
            <a:r>
              <a:rPr lang="en-GB" i="1" dirty="0" smtClean="0"/>
              <a:t>Within </a:t>
            </a:r>
            <a:r>
              <a:rPr lang="en-GB" i="1" dirty="0"/>
              <a:t>Di-XL Project we would like to promote the libraries as one of the important key actor for dissemination at NATIONAL level</a:t>
            </a:r>
            <a:r>
              <a:rPr lang="en-GB" i="1" dirty="0" smtClean="0"/>
              <a:t>.</a:t>
            </a:r>
          </a:p>
          <a:p>
            <a:pPr algn="ctr"/>
            <a:endParaRPr lang="lt-LT" dirty="0"/>
          </a:p>
        </p:txBody>
      </p:sp>
      <p:pic>
        <p:nvPicPr>
          <p:cNvPr id="8"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15134" t="14505" r="22322" b="28976"/>
          <a:stretch/>
        </p:blipFill>
        <p:spPr bwMode="auto">
          <a:xfrm>
            <a:off x="3145" y="5943600"/>
            <a:ext cx="2889309"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98092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9067799" cy="3657600"/>
          </a:xfrm>
        </p:spPr>
        <p:txBody>
          <a:bodyPr>
            <a:normAutofit fontScale="47500" lnSpcReduction="20000"/>
          </a:bodyPr>
          <a:lstStyle/>
          <a:p>
            <a:pPr marL="109728" indent="0">
              <a:lnSpc>
                <a:spcPct val="120000"/>
              </a:lnSpc>
              <a:spcBef>
                <a:spcPts val="600"/>
              </a:spcBef>
              <a:spcAft>
                <a:spcPts val="600"/>
              </a:spcAft>
              <a:buNone/>
            </a:pPr>
            <a:r>
              <a:rPr lang="en-GB" b="1" dirty="0"/>
              <a:t>Exploitation </a:t>
            </a:r>
            <a:r>
              <a:rPr lang="en-GB" dirty="0"/>
              <a:t>consists of '</a:t>
            </a:r>
            <a:r>
              <a:rPr lang="en-GB" b="1" dirty="0"/>
              <a:t>mainstreaming</a:t>
            </a:r>
            <a:r>
              <a:rPr lang="en-GB" dirty="0"/>
              <a:t>' and '</a:t>
            </a:r>
            <a:r>
              <a:rPr lang="en-GB" b="1" dirty="0"/>
              <a:t>multiplication</a:t>
            </a:r>
            <a:r>
              <a:rPr lang="en-GB" dirty="0"/>
              <a:t>'. 'Mainstreaming' is the planned process of transferring the successful results of the Project to appropriate </a:t>
            </a:r>
            <a:r>
              <a:rPr lang="en-GB" u="sng" dirty="0"/>
              <a:t>decision-makers</a:t>
            </a:r>
            <a:r>
              <a:rPr lang="en-GB" dirty="0"/>
              <a:t> in </a:t>
            </a:r>
            <a:r>
              <a:rPr lang="en-GB" dirty="0" smtClean="0"/>
              <a:t>local</a:t>
            </a:r>
            <a:r>
              <a:rPr lang="en-GB" dirty="0"/>
              <a:t>, regional, national or European </a:t>
            </a:r>
            <a:r>
              <a:rPr lang="lt-LT" dirty="0" smtClean="0"/>
              <a:t>level</a:t>
            </a:r>
            <a:r>
              <a:rPr lang="en-GB" dirty="0" smtClean="0"/>
              <a:t>. </a:t>
            </a:r>
            <a:r>
              <a:rPr lang="en-GB" dirty="0"/>
              <a:t>Multiplication is the planned process of </a:t>
            </a:r>
            <a:r>
              <a:rPr lang="en-GB" b="1" dirty="0"/>
              <a:t>convincing </a:t>
            </a:r>
            <a:r>
              <a:rPr lang="en-GB" dirty="0"/>
              <a:t>individual </a:t>
            </a:r>
            <a:r>
              <a:rPr lang="en-GB" u="sng" dirty="0"/>
              <a:t>end-users</a:t>
            </a:r>
            <a:r>
              <a:rPr lang="en-GB" dirty="0"/>
              <a:t> to adopt and/or apply the results of the Project. </a:t>
            </a:r>
            <a:endParaRPr lang="lt-LT" dirty="0"/>
          </a:p>
          <a:p>
            <a:pPr marL="109728" indent="0">
              <a:lnSpc>
                <a:spcPct val="120000"/>
              </a:lnSpc>
              <a:spcBef>
                <a:spcPts val="600"/>
              </a:spcBef>
              <a:spcAft>
                <a:spcPts val="600"/>
              </a:spcAft>
              <a:buNone/>
            </a:pPr>
            <a:r>
              <a:rPr lang="en-GB" i="1" dirty="0"/>
              <a:t>The exploitation is mainly the task of the project‘s partners, however, libraries could become a valuable partners in the exploitations stage too</a:t>
            </a:r>
            <a:r>
              <a:rPr lang="en-GB" i="1" dirty="0" smtClean="0"/>
              <a:t>.</a:t>
            </a:r>
            <a:endParaRPr lang="en-US" dirty="0"/>
          </a:p>
          <a:p>
            <a:pPr marL="109728" indent="0">
              <a:lnSpc>
                <a:spcPct val="120000"/>
              </a:lnSpc>
              <a:spcBef>
                <a:spcPts val="600"/>
              </a:spcBef>
              <a:spcAft>
                <a:spcPts val="600"/>
              </a:spcAft>
              <a:buNone/>
            </a:pPr>
            <a:r>
              <a:rPr lang="en-GB" dirty="0" smtClean="0"/>
              <a:t>'Dissemination</a:t>
            </a:r>
            <a:r>
              <a:rPr lang="en-GB" dirty="0"/>
              <a:t>' and 'exploitation' are therefore </a:t>
            </a:r>
            <a:r>
              <a:rPr lang="en-GB" u="sng" dirty="0"/>
              <a:t>distinct</a:t>
            </a:r>
            <a:r>
              <a:rPr lang="en-GB" dirty="0"/>
              <a:t> concepts, but closely related to one another. The keys to a successful exploitation of results are:</a:t>
            </a:r>
            <a:endParaRPr lang="lt-LT" dirty="0"/>
          </a:p>
          <a:p>
            <a:pPr lvl="0" fontAlgn="base">
              <a:lnSpc>
                <a:spcPct val="120000"/>
              </a:lnSpc>
              <a:spcBef>
                <a:spcPts val="600"/>
              </a:spcBef>
              <a:spcAft>
                <a:spcPts val="600"/>
              </a:spcAft>
              <a:buClr>
                <a:srgbClr val="C00000"/>
              </a:buClr>
              <a:buSzPct val="100000"/>
              <a:buFont typeface="Wingdings" pitchFamily="2" charset="2"/>
              <a:buChar char="§"/>
            </a:pPr>
            <a:r>
              <a:rPr lang="en-GB" b="1" dirty="0"/>
              <a:t>producing relevant results </a:t>
            </a:r>
            <a:r>
              <a:rPr lang="en-GB" dirty="0"/>
              <a:t>from projects to satisfy the demands of providers, policy-makers and ultimately society more generally;</a:t>
            </a:r>
            <a:endParaRPr lang="lt-LT" dirty="0"/>
          </a:p>
          <a:p>
            <a:pPr lvl="0" fontAlgn="base">
              <a:lnSpc>
                <a:spcPct val="120000"/>
              </a:lnSpc>
              <a:spcBef>
                <a:spcPts val="600"/>
              </a:spcBef>
              <a:spcAft>
                <a:spcPts val="600"/>
              </a:spcAft>
              <a:buClr>
                <a:srgbClr val="C00000"/>
              </a:buClr>
              <a:buSzPct val="100000"/>
              <a:buFont typeface="Wingdings" pitchFamily="2" charset="2"/>
              <a:buChar char="§"/>
            </a:pPr>
            <a:r>
              <a:rPr lang="en-GB" dirty="0"/>
              <a:t>ensuring, through the use of effective dissemination and exploitation, that such results </a:t>
            </a:r>
            <a:r>
              <a:rPr lang="en-GB" b="1" dirty="0"/>
              <a:t>reach the right target audiences</a:t>
            </a:r>
            <a:r>
              <a:rPr lang="en-GB" dirty="0"/>
              <a:t> in a format and at a time which enables them to benefit from them.</a:t>
            </a:r>
            <a:endParaRPr lang="lt-LT" dirty="0"/>
          </a:p>
          <a:p>
            <a:pPr marL="0" indent="0">
              <a:buNone/>
            </a:pPr>
            <a:endParaRPr lang="en-GB" b="1" i="1" dirty="0" smtClean="0">
              <a:solidFill>
                <a:schemeClr val="accent5">
                  <a:lumMod val="75000"/>
                </a:schemeClr>
              </a:solidFill>
              <a:effectLst>
                <a:outerShdw blurRad="38100" dist="38100" dir="2700000" algn="tl">
                  <a:srgbClr val="000000">
                    <a:alpha val="43137"/>
                  </a:srgbClr>
                </a:outerShdw>
              </a:effectLst>
            </a:endParaRPr>
          </a:p>
          <a:p>
            <a:pPr marL="0" indent="0">
              <a:buNone/>
            </a:pPr>
            <a:endParaRPr lang="en-GB" b="1" i="1" dirty="0" smtClean="0">
              <a:solidFill>
                <a:schemeClr val="accent5">
                  <a:lumMod val="75000"/>
                </a:schemeClr>
              </a:solidFill>
              <a:effectLst>
                <a:outerShdw blurRad="38100" dist="38100" dir="2700000" algn="tl">
                  <a:srgbClr val="000000">
                    <a:alpha val="43137"/>
                  </a:srgbClr>
                </a:outerShdw>
              </a:effectLst>
            </a:endParaRPr>
          </a:p>
          <a:p>
            <a:pPr>
              <a:buClr>
                <a:srgbClr val="C00000"/>
              </a:buClr>
              <a:buFont typeface="Wingdings" pitchFamily="2" charset="2"/>
              <a:buChar char="§"/>
            </a:pPr>
            <a:endParaRPr lang="lt-LT" dirty="0"/>
          </a:p>
        </p:txBody>
      </p:sp>
      <p:sp>
        <p:nvSpPr>
          <p:cNvPr id="2" name="Title 1"/>
          <p:cNvSpPr>
            <a:spLocks noGrp="1"/>
          </p:cNvSpPr>
          <p:nvPr>
            <p:ph type="title"/>
          </p:nvPr>
        </p:nvSpPr>
        <p:spPr>
          <a:xfrm>
            <a:off x="0" y="0"/>
            <a:ext cx="9144000" cy="924475"/>
          </a:xfrm>
        </p:spPr>
        <p:txBody>
          <a:bodyPr>
            <a:normAutofit/>
          </a:bodyPr>
          <a:lstStyle/>
          <a:p>
            <a:r>
              <a:rPr lang="en-GB" sz="1500" i="1" dirty="0" smtClean="0">
                <a:solidFill>
                  <a:srgbClr val="00B050"/>
                </a:solidFill>
                <a:latin typeface="+mn-lt"/>
                <a:ea typeface="+mn-ea"/>
                <a:cs typeface="+mn-cs"/>
              </a:rPr>
              <a:t>Exploitation </a:t>
            </a:r>
            <a:r>
              <a:rPr lang="en-GB" sz="1500" i="1" dirty="0">
                <a:solidFill>
                  <a:srgbClr val="00B050"/>
                </a:solidFill>
                <a:latin typeface="+mn-lt"/>
                <a:ea typeface="+mn-ea"/>
                <a:cs typeface="+mn-cs"/>
              </a:rPr>
              <a:t>=mainstreaming &amp; multiplication</a:t>
            </a:r>
            <a:endParaRPr lang="lt-LT" sz="1500" i="1" dirty="0">
              <a:solidFill>
                <a:srgbClr val="00B050"/>
              </a:solidFill>
              <a:latin typeface="+mn-lt"/>
              <a:ea typeface="+mn-ea"/>
              <a:cs typeface="+mn-cs"/>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790" y="5943600"/>
            <a:ext cx="2362210" cy="980063"/>
          </a:xfrm>
          <a:prstGeom prst="rect">
            <a:avLst/>
          </a:prstGeom>
        </p:spPr>
      </p:pic>
      <p:sp>
        <p:nvSpPr>
          <p:cNvPr id="7" name="Rectangle 6"/>
          <p:cNvSpPr/>
          <p:nvPr/>
        </p:nvSpPr>
        <p:spPr>
          <a:xfrm>
            <a:off x="769340" y="4289238"/>
            <a:ext cx="7543800" cy="1477328"/>
          </a:xfrm>
          <a:prstGeom prst="rect">
            <a:avLst/>
          </a:prstGeom>
          <a:solidFill>
            <a:srgbClr val="5C8E2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3">
            <a:schemeClr val="accent5"/>
          </a:fillRef>
          <a:effectRef idx="2">
            <a:schemeClr val="accent5"/>
          </a:effectRef>
          <a:fontRef idx="minor">
            <a:schemeClr val="lt1"/>
          </a:fontRef>
        </p:style>
        <p:txBody>
          <a:bodyPr wrap="square">
            <a:spAutoFit/>
          </a:bodyPr>
          <a:lstStyle/>
          <a:p>
            <a:pPr algn="ctr"/>
            <a:endParaRPr lang="en-GB" i="1" dirty="0" smtClean="0"/>
          </a:p>
          <a:p>
            <a:pPr algn="ctr"/>
            <a:r>
              <a:rPr lang="en-GB" i="1" dirty="0"/>
              <a:t>Within the Di-XL project the partners are working on the methodology to make the Libraries one of the main successful key factors for dissemination and exploitation.</a:t>
            </a:r>
            <a:endParaRPr lang="lt-LT" dirty="0"/>
          </a:p>
          <a:p>
            <a:pPr algn="ctr"/>
            <a:endParaRPr lang="lt-LT" dirty="0"/>
          </a:p>
        </p:txBody>
      </p:sp>
      <p:pic>
        <p:nvPicPr>
          <p:cNvPr id="8" name="Picture 3"/>
          <p:cNvPicPr>
            <a:picLocks noChangeAspect="1" noChangeArrowheads="1"/>
          </p:cNvPicPr>
          <p:nvPr/>
        </p:nvPicPr>
        <p:blipFill rotWithShape="1">
          <a:blip r:embed="rId4">
            <a:extLst>
              <a:ext uri="{28A0092B-C50C-407E-A947-70E740481C1C}">
                <a14:useLocalDpi xmlns:a14="http://schemas.microsoft.com/office/drawing/2010/main" val="0"/>
              </a:ext>
            </a:extLst>
          </a:blip>
          <a:srcRect l="15134" t="14505" r="22322" b="28976"/>
          <a:stretch/>
        </p:blipFill>
        <p:spPr bwMode="auto">
          <a:xfrm>
            <a:off x="3145" y="5943600"/>
            <a:ext cx="2889309"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012796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494</TotalTime>
  <Words>1177</Words>
  <Application>Microsoft Office PowerPoint</Application>
  <PresentationFormat>On-screen Show (4:3)</PresentationFormat>
  <Paragraphs>81</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 EU Lifelong Learning Programme, KA4 project  Dissemination and Exploitation via Libraries – for Success and Sustainability of LLP Results                    November 2012 – October 2014                                      </vt:lpstr>
      <vt:lpstr>Background information about Life Long Learning Programme 2007-2013</vt:lpstr>
      <vt:lpstr>Sectorial sub programmes of LLP programme</vt:lpstr>
      <vt:lpstr>The transversal programmes  of LLP programme</vt:lpstr>
      <vt:lpstr>Other programmes  of LLP programme</vt:lpstr>
      <vt:lpstr>The main life stages of LLP projects </vt:lpstr>
      <vt:lpstr>Concepts of Dissemination &amp; Exploitation </vt:lpstr>
      <vt:lpstr>What is meant by "dissemination and exploitation of the project’s results"?</vt:lpstr>
      <vt:lpstr>Exploitation =mainstreaming &amp; multiplication</vt:lpstr>
      <vt:lpstr>PowerPoint Presentation</vt:lpstr>
      <vt:lpstr>PowerPoint Presentation</vt:lpstr>
      <vt:lpstr>Dissemination tool –  Promoting of LLP projects’ websites via libraries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Audrone</cp:lastModifiedBy>
  <cp:revision>44</cp:revision>
  <dcterms:created xsi:type="dcterms:W3CDTF">2013-02-19T08:55:37Z</dcterms:created>
  <dcterms:modified xsi:type="dcterms:W3CDTF">2013-10-27T12:29:13Z</dcterms:modified>
</cp:coreProperties>
</file>